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 id="2147483704" r:id="rId2"/>
  </p:sldMasterIdLst>
  <p:notesMasterIdLst>
    <p:notesMasterId r:id="rId87"/>
  </p:notesMasterIdLst>
  <p:handoutMasterIdLst>
    <p:handoutMasterId r:id="rId88"/>
  </p:handoutMasterIdLst>
  <p:sldIdLst>
    <p:sldId id="771" r:id="rId3"/>
    <p:sldId id="861" r:id="rId4"/>
    <p:sldId id="860" r:id="rId5"/>
    <p:sldId id="859" r:id="rId6"/>
    <p:sldId id="569" r:id="rId7"/>
    <p:sldId id="570" r:id="rId8"/>
    <p:sldId id="912" r:id="rId9"/>
    <p:sldId id="865" r:id="rId10"/>
    <p:sldId id="905" r:id="rId11"/>
    <p:sldId id="906" r:id="rId12"/>
    <p:sldId id="913" r:id="rId13"/>
    <p:sldId id="907" r:id="rId14"/>
    <p:sldId id="893" r:id="rId15"/>
    <p:sldId id="924" r:id="rId16"/>
    <p:sldId id="863" r:id="rId17"/>
    <p:sldId id="914" r:id="rId18"/>
    <p:sldId id="915" r:id="rId19"/>
    <p:sldId id="911" r:id="rId20"/>
    <p:sldId id="720" r:id="rId21"/>
    <p:sldId id="862" r:id="rId22"/>
    <p:sldId id="910" r:id="rId23"/>
    <p:sldId id="864" r:id="rId24"/>
    <p:sldId id="747" r:id="rId25"/>
    <p:sldId id="789" r:id="rId26"/>
    <p:sldId id="868" r:id="rId27"/>
    <p:sldId id="903" r:id="rId28"/>
    <p:sldId id="749" r:id="rId29"/>
    <p:sldId id="723" r:id="rId30"/>
    <p:sldId id="778" r:id="rId31"/>
    <p:sldId id="779" r:id="rId32"/>
    <p:sldId id="780" r:id="rId33"/>
    <p:sldId id="867" r:id="rId34"/>
    <p:sldId id="872" r:id="rId35"/>
    <p:sldId id="870" r:id="rId36"/>
    <p:sldId id="873" r:id="rId37"/>
    <p:sldId id="895" r:id="rId38"/>
    <p:sldId id="892" r:id="rId39"/>
    <p:sldId id="897" r:id="rId40"/>
    <p:sldId id="898" r:id="rId41"/>
    <p:sldId id="899" r:id="rId42"/>
    <p:sldId id="900" r:id="rId43"/>
    <p:sldId id="901" r:id="rId44"/>
    <p:sldId id="869" r:id="rId45"/>
    <p:sldId id="574" r:id="rId46"/>
    <p:sldId id="874" r:id="rId47"/>
    <p:sldId id="876" r:id="rId48"/>
    <p:sldId id="727" r:id="rId49"/>
    <p:sldId id="836" r:id="rId50"/>
    <p:sldId id="877" r:id="rId51"/>
    <p:sldId id="709" r:id="rId52"/>
    <p:sldId id="588" r:id="rId53"/>
    <p:sldId id="917" r:id="rId54"/>
    <p:sldId id="919" r:id="rId55"/>
    <p:sldId id="920" r:id="rId56"/>
    <p:sldId id="732" r:id="rId57"/>
    <p:sldId id="733" r:id="rId58"/>
    <p:sldId id="794" r:id="rId59"/>
    <p:sldId id="827" r:id="rId60"/>
    <p:sldId id="829" r:id="rId61"/>
    <p:sldId id="831" r:id="rId62"/>
    <p:sldId id="832" r:id="rId63"/>
    <p:sldId id="833" r:id="rId64"/>
    <p:sldId id="878" r:id="rId65"/>
    <p:sldId id="879" r:id="rId66"/>
    <p:sldId id="880" r:id="rId67"/>
    <p:sldId id="881" r:id="rId68"/>
    <p:sldId id="882" r:id="rId69"/>
    <p:sldId id="883" r:id="rId70"/>
    <p:sldId id="884" r:id="rId71"/>
    <p:sldId id="885" r:id="rId72"/>
    <p:sldId id="886" r:id="rId73"/>
    <p:sldId id="922" r:id="rId74"/>
    <p:sldId id="921" r:id="rId75"/>
    <p:sldId id="665" r:id="rId76"/>
    <p:sldId id="923" r:id="rId77"/>
    <p:sldId id="851" r:id="rId78"/>
    <p:sldId id="890" r:id="rId79"/>
    <p:sldId id="891" r:id="rId80"/>
    <p:sldId id="888" r:id="rId81"/>
    <p:sldId id="889" r:id="rId82"/>
    <p:sldId id="595" r:id="rId83"/>
    <p:sldId id="711" r:id="rId84"/>
    <p:sldId id="817" r:id="rId85"/>
    <p:sldId id="818" r:id="rId86"/>
  </p:sldIdLst>
  <p:sldSz cx="9144000" cy="5143500" type="screen16x9"/>
  <p:notesSz cx="6858000" cy="9296400"/>
  <p:defaultTextStyle>
    <a:defPPr>
      <a:defRPr lang="en-US"/>
    </a:defPPr>
    <a:lvl1pPr algn="l" defTabSz="407789" rtl="0" fontAlgn="base">
      <a:spcBef>
        <a:spcPct val="0"/>
      </a:spcBef>
      <a:spcAft>
        <a:spcPct val="0"/>
      </a:spcAft>
      <a:defRPr sz="1600" kern="1200">
        <a:solidFill>
          <a:schemeClr val="tx1"/>
        </a:solidFill>
        <a:latin typeface="Arial" pitchFamily="34" charset="0"/>
        <a:ea typeface="+mn-ea"/>
        <a:cs typeface="Arial" pitchFamily="34" charset="0"/>
      </a:defRPr>
    </a:lvl1pPr>
    <a:lvl2pPr marL="407789" indent="-122039" algn="l" defTabSz="407789" rtl="0" fontAlgn="base">
      <a:spcBef>
        <a:spcPct val="0"/>
      </a:spcBef>
      <a:spcAft>
        <a:spcPct val="0"/>
      </a:spcAft>
      <a:defRPr sz="1600" kern="1200">
        <a:solidFill>
          <a:schemeClr val="tx1"/>
        </a:solidFill>
        <a:latin typeface="Arial" pitchFamily="34" charset="0"/>
        <a:ea typeface="+mn-ea"/>
        <a:cs typeface="Arial" pitchFamily="34" charset="0"/>
      </a:defRPr>
    </a:lvl2pPr>
    <a:lvl3pPr marL="815578" indent="-244078" algn="l" defTabSz="407789" rtl="0" fontAlgn="base">
      <a:spcBef>
        <a:spcPct val="0"/>
      </a:spcBef>
      <a:spcAft>
        <a:spcPct val="0"/>
      </a:spcAft>
      <a:defRPr sz="1600" kern="1200">
        <a:solidFill>
          <a:schemeClr val="tx1"/>
        </a:solidFill>
        <a:latin typeface="Arial" pitchFamily="34" charset="0"/>
        <a:ea typeface="+mn-ea"/>
        <a:cs typeface="Arial" pitchFamily="34" charset="0"/>
      </a:defRPr>
    </a:lvl3pPr>
    <a:lvl4pPr marL="1224359" indent="-367109" algn="l" defTabSz="407789" rtl="0" fontAlgn="base">
      <a:spcBef>
        <a:spcPct val="0"/>
      </a:spcBef>
      <a:spcAft>
        <a:spcPct val="0"/>
      </a:spcAft>
      <a:defRPr sz="1600" kern="1200">
        <a:solidFill>
          <a:schemeClr val="tx1"/>
        </a:solidFill>
        <a:latin typeface="Arial" pitchFamily="34" charset="0"/>
        <a:ea typeface="+mn-ea"/>
        <a:cs typeface="Arial" pitchFamily="34" charset="0"/>
      </a:defRPr>
    </a:lvl4pPr>
    <a:lvl5pPr marL="1632149" indent="-489149" algn="l" defTabSz="407789" rtl="0" fontAlgn="base">
      <a:spcBef>
        <a:spcPct val="0"/>
      </a:spcBef>
      <a:spcAft>
        <a:spcPct val="0"/>
      </a:spcAft>
      <a:defRPr sz="1600" kern="1200">
        <a:solidFill>
          <a:schemeClr val="tx1"/>
        </a:solidFill>
        <a:latin typeface="Arial" pitchFamily="34" charset="0"/>
        <a:ea typeface="+mn-ea"/>
        <a:cs typeface="Arial" pitchFamily="34" charset="0"/>
      </a:defRPr>
    </a:lvl5pPr>
    <a:lvl6pPr marL="1428750" algn="l" defTabSz="571500" rtl="0" eaLnBrk="1" latinLnBrk="0" hangingPunct="1">
      <a:defRPr sz="1600" kern="1200">
        <a:solidFill>
          <a:schemeClr val="tx1"/>
        </a:solidFill>
        <a:latin typeface="Arial" pitchFamily="34" charset="0"/>
        <a:ea typeface="+mn-ea"/>
        <a:cs typeface="Arial" pitchFamily="34" charset="0"/>
      </a:defRPr>
    </a:lvl6pPr>
    <a:lvl7pPr marL="1714500" algn="l" defTabSz="571500" rtl="0" eaLnBrk="1" latinLnBrk="0" hangingPunct="1">
      <a:defRPr sz="1600" kern="1200">
        <a:solidFill>
          <a:schemeClr val="tx1"/>
        </a:solidFill>
        <a:latin typeface="Arial" pitchFamily="34" charset="0"/>
        <a:ea typeface="+mn-ea"/>
        <a:cs typeface="Arial" pitchFamily="34" charset="0"/>
      </a:defRPr>
    </a:lvl7pPr>
    <a:lvl8pPr marL="2000250" algn="l" defTabSz="571500" rtl="0" eaLnBrk="1" latinLnBrk="0" hangingPunct="1">
      <a:defRPr sz="1600" kern="1200">
        <a:solidFill>
          <a:schemeClr val="tx1"/>
        </a:solidFill>
        <a:latin typeface="Arial" pitchFamily="34" charset="0"/>
        <a:ea typeface="+mn-ea"/>
        <a:cs typeface="Arial" pitchFamily="34" charset="0"/>
      </a:defRPr>
    </a:lvl8pPr>
    <a:lvl9pPr marL="2286000" algn="l" defTabSz="571500" rtl="0" eaLnBrk="1" latinLnBrk="0" hangingPunct="1">
      <a:defRPr sz="1600" kern="1200">
        <a:solidFill>
          <a:schemeClr val="tx1"/>
        </a:solidFill>
        <a:latin typeface="Arial" pitchFamily="34" charset="0"/>
        <a:ea typeface="+mn-ea"/>
        <a:cs typeface="Arial" pitchFamily="34" charset="0"/>
      </a:defRPr>
    </a:lvl9pPr>
  </p:defaultTextStyle>
  <p:extLst>
    <p:ext uri="{521415D9-36F7-43E2-AB2F-B90AF26B5E84}">
      <p14:sectionLst xmlns:p14="http://schemas.microsoft.com/office/powerpoint/2010/main">
        <p14:section name="Default Section" id="{36431F34-0E8D-480B-B8FD-B34C54E992E6}">
          <p14:sldIdLst>
            <p14:sldId id="771"/>
            <p14:sldId id="861"/>
            <p14:sldId id="860"/>
            <p14:sldId id="859"/>
            <p14:sldId id="569"/>
            <p14:sldId id="570"/>
          </p14:sldIdLst>
        </p14:section>
        <p14:section name="Davies" id="{5352844B-285D-47D6-96B3-6EA21AA82AF6}">
          <p14:sldIdLst>
            <p14:sldId id="912"/>
            <p14:sldId id="865"/>
            <p14:sldId id="905"/>
            <p14:sldId id="906"/>
            <p14:sldId id="913"/>
            <p14:sldId id="907"/>
            <p14:sldId id="893"/>
            <p14:sldId id="924"/>
            <p14:sldId id="863"/>
            <p14:sldId id="914"/>
            <p14:sldId id="915"/>
            <p14:sldId id="911"/>
          </p14:sldIdLst>
        </p14:section>
        <p14:section name="Non-Davies" id="{9E9621E3-C8B2-4681-AFE9-1D79CF24DFEA}">
          <p14:sldIdLst>
            <p14:sldId id="720"/>
            <p14:sldId id="862"/>
            <p14:sldId id="910"/>
            <p14:sldId id="864"/>
            <p14:sldId id="747"/>
            <p14:sldId id="789"/>
          </p14:sldIdLst>
        </p14:section>
        <p14:section name="ST Lukes Only" id="{492A6278-D32F-44D8-B54D-4344C39A6824}">
          <p14:sldIdLst>
            <p14:sldId id="868"/>
            <p14:sldId id="903"/>
            <p14:sldId id="749"/>
            <p14:sldId id="723"/>
            <p14:sldId id="778"/>
            <p14:sldId id="779"/>
            <p14:sldId id="780"/>
            <p14:sldId id="867"/>
          </p14:sldIdLst>
        </p14:section>
        <p14:section name="All Campus" id="{DFB63079-5D21-4304-8575-C64546C6C3E2}">
          <p14:sldIdLst>
            <p14:sldId id="872"/>
            <p14:sldId id="870"/>
            <p14:sldId id="873"/>
            <p14:sldId id="895"/>
            <p14:sldId id="892"/>
            <p14:sldId id="897"/>
            <p14:sldId id="898"/>
            <p14:sldId id="899"/>
            <p14:sldId id="900"/>
            <p14:sldId id="901"/>
          </p14:sldIdLst>
        </p14:section>
        <p14:section name="All Campuses" id="{8ED18B8A-D3D5-4066-9625-44F885D0DA96}">
          <p14:sldIdLst>
            <p14:sldId id="869"/>
            <p14:sldId id="574"/>
            <p14:sldId id="874"/>
            <p14:sldId id="876"/>
            <p14:sldId id="727"/>
            <p14:sldId id="836"/>
            <p14:sldId id="877"/>
            <p14:sldId id="709"/>
            <p14:sldId id="588"/>
          </p14:sldIdLst>
        </p14:section>
        <p14:section name="Davies" id="{5AF9347C-8691-4E53-8798-47EAC011D0AD}">
          <p14:sldIdLst>
            <p14:sldId id="917"/>
            <p14:sldId id="919"/>
            <p14:sldId id="920"/>
          </p14:sldIdLst>
        </p14:section>
        <p14:section name="Non-Davies" id="{B7BFD000-5DDC-411F-A338-7496B3B8AF26}">
          <p14:sldIdLst>
            <p14:sldId id="732"/>
            <p14:sldId id="733"/>
            <p14:sldId id="794"/>
            <p14:sldId id="827"/>
            <p14:sldId id="829"/>
            <p14:sldId id="831"/>
            <p14:sldId id="832"/>
            <p14:sldId id="833"/>
          </p14:sldIdLst>
        </p14:section>
        <p14:section name="All Campus" id="{19221061-B3A1-4268-AB69-0D2FEBA97E43}">
          <p14:sldIdLst>
            <p14:sldId id="878"/>
          </p14:sldIdLst>
        </p14:section>
        <p14:section name="Non-Davies" id="{229B7ECB-F148-4C68-A908-6D4F0E3AD90F}">
          <p14:sldIdLst>
            <p14:sldId id="879"/>
            <p14:sldId id="880"/>
            <p14:sldId id="881"/>
            <p14:sldId id="882"/>
            <p14:sldId id="883"/>
            <p14:sldId id="884"/>
            <p14:sldId id="885"/>
            <p14:sldId id="886"/>
            <p14:sldId id="922"/>
          </p14:sldIdLst>
        </p14:section>
        <p14:section name="Davies Only" id="{0794C6DF-B023-4439-B915-36EB65FFB809}">
          <p14:sldIdLst>
            <p14:sldId id="921"/>
          </p14:sldIdLst>
        </p14:section>
        <p14:section name="All Campus" id="{DFA3B857-04B3-4AFE-9998-8D4828B70CC7}">
          <p14:sldIdLst>
            <p14:sldId id="665"/>
            <p14:sldId id="923"/>
            <p14:sldId id="851"/>
            <p14:sldId id="890"/>
            <p14:sldId id="891"/>
            <p14:sldId id="888"/>
            <p14:sldId id="889"/>
            <p14:sldId id="595"/>
            <p14:sldId id="711"/>
            <p14:sldId id="817"/>
            <p14:sldId id="818"/>
          </p14:sldIdLst>
        </p14:section>
      </p14:sectionLst>
    </p:ext>
    <p:ext uri="{EFAFB233-063F-42B5-8137-9DF3F51BA10A}">
      <p15:sldGuideLst xmlns:p15="http://schemas.microsoft.com/office/powerpoint/2012/main">
        <p15:guide id="1" orient="horz" pos="454">
          <p15:clr>
            <a:srgbClr val="A4A3A4"/>
          </p15:clr>
        </p15:guide>
        <p15:guide id="2" orient="horz" pos="179">
          <p15:clr>
            <a:srgbClr val="A4A3A4"/>
          </p15:clr>
        </p15:guide>
        <p15:guide id="3" orient="horz" pos="524">
          <p15:clr>
            <a:srgbClr val="A4A3A4"/>
          </p15:clr>
        </p15:guide>
        <p15:guide id="4" pos="4432">
          <p15:clr>
            <a:srgbClr val="A4A3A4"/>
          </p15:clr>
        </p15:guide>
        <p15:guide id="5" pos="367">
          <p15:clr>
            <a:srgbClr val="A4A3A4"/>
          </p15:clr>
        </p15:guide>
        <p15:guide id="6" pos="1333">
          <p15:clr>
            <a:srgbClr val="A4A3A4"/>
          </p15:clr>
        </p15:guide>
        <p15:guide id="7" pos="2881">
          <p15:clr>
            <a:srgbClr val="A4A3A4"/>
          </p15:clr>
        </p15:guide>
        <p15:guide id="8" pos="5460">
          <p15:clr>
            <a:srgbClr val="A4A3A4"/>
          </p15:clr>
        </p15:guide>
        <p15:guide id="9" pos="35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24F50"/>
    <a:srgbClr val="008599"/>
    <a:srgbClr val="FFFFFF"/>
    <a:srgbClr val="4D4D4D"/>
    <a:srgbClr val="F8CBAD"/>
    <a:srgbClr val="00605B"/>
    <a:srgbClr val="00AAA0"/>
    <a:srgbClr val="C9FFF1"/>
    <a:srgbClr val="000000"/>
    <a:srgbClr val="385D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72" autoAdjust="0"/>
    <p:restoredTop sz="64579" autoAdjust="0"/>
  </p:normalViewPr>
  <p:slideViewPr>
    <p:cSldViewPr snapToGrid="0" snapToObjects="1">
      <p:cViewPr varScale="1">
        <p:scale>
          <a:sx n="89" d="100"/>
          <a:sy n="89" d="100"/>
        </p:scale>
        <p:origin x="66" y="270"/>
      </p:cViewPr>
      <p:guideLst>
        <p:guide orient="horz" pos="454"/>
        <p:guide orient="horz" pos="179"/>
        <p:guide orient="horz" pos="524"/>
        <p:guide pos="4432"/>
        <p:guide pos="367"/>
        <p:guide pos="1333"/>
        <p:guide pos="2881"/>
        <p:guide pos="5460"/>
        <p:guide pos="3507"/>
      </p:guideLst>
    </p:cSldViewPr>
  </p:slideViewPr>
  <p:outlineViewPr>
    <p:cViewPr>
      <p:scale>
        <a:sx n="33" d="100"/>
        <a:sy n="33" d="100"/>
      </p:scale>
      <p:origin x="0" y="0"/>
    </p:cViewPr>
  </p:outlineViewPr>
  <p:notesTextViewPr>
    <p:cViewPr>
      <p:scale>
        <a:sx n="3" d="2"/>
        <a:sy n="3" d="2"/>
      </p:scale>
      <p:origin x="0" y="0"/>
    </p:cViewPr>
  </p:notesTextViewPr>
  <p:sorterViewPr>
    <p:cViewPr>
      <p:scale>
        <a:sx n="152" d="100"/>
        <a:sy n="152" d="100"/>
      </p:scale>
      <p:origin x="0" y="-12642"/>
    </p:cViewPr>
  </p:sorterViewPr>
  <p:notesViewPr>
    <p:cSldViewPr snapToGrid="0" snapToObjects="1">
      <p:cViewPr varScale="1">
        <p:scale>
          <a:sx n="88" d="100"/>
          <a:sy n="88" d="100"/>
        </p:scale>
        <p:origin x="246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279141394942121E-2"/>
          <c:y val="7.2325312482792795E-2"/>
          <c:w val="0.82493324611663077"/>
          <c:h val="0.78742427944575111"/>
        </c:manualLayout>
      </c:layout>
      <c:lineChart>
        <c:grouping val="standard"/>
        <c:varyColors val="0"/>
        <c:ser>
          <c:idx val="0"/>
          <c:order val="0"/>
          <c:tx>
            <c:strRef>
              <c:f>Sheet1!$B$1</c:f>
              <c:strCache>
                <c:ptCount val="1"/>
                <c:pt idx="0">
                  <c:v>California</c:v>
                </c:pt>
              </c:strCache>
            </c:strRef>
          </c:tx>
          <c:spPr>
            <a:ln w="53975" cap="rnd">
              <a:solidFill>
                <a:srgbClr val="FFC000"/>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Sheet1!$B$3:$B$15</c:f>
              <c:numCache>
                <c:formatCode>0.00%</c:formatCode>
                <c:ptCount val="13"/>
                <c:pt idx="0">
                  <c:v>0.77400000000000002</c:v>
                </c:pt>
                <c:pt idx="1">
                  <c:v>0.752</c:v>
                </c:pt>
                <c:pt idx="2">
                  <c:v>0.73099999999999998</c:v>
                </c:pt>
                <c:pt idx="3">
                  <c:v>0.71899999999999997</c:v>
                </c:pt>
                <c:pt idx="4">
                  <c:v>0.89300000000000002</c:v>
                </c:pt>
                <c:pt idx="5">
                  <c:v>0.71199999999999997</c:v>
                </c:pt>
                <c:pt idx="6">
                  <c:v>0.83899999999999997</c:v>
                </c:pt>
                <c:pt idx="7">
                  <c:v>0.73299999999999998</c:v>
                </c:pt>
                <c:pt idx="8">
                  <c:v>0.80600000000000005</c:v>
                </c:pt>
                <c:pt idx="9">
                  <c:v>0.753</c:v>
                </c:pt>
                <c:pt idx="10">
                  <c:v>0.79700000000000004</c:v>
                </c:pt>
                <c:pt idx="11">
                  <c:v>0.67700000000000005</c:v>
                </c:pt>
                <c:pt idx="12">
                  <c:v>0.82899999999999996</c:v>
                </c:pt>
              </c:numCache>
            </c:numRef>
          </c:val>
          <c:smooth val="0"/>
        </c:ser>
        <c:ser>
          <c:idx val="1"/>
          <c:order val="1"/>
          <c:tx>
            <c:strRef>
              <c:f>Sheet1!$C$1</c:f>
              <c:strCache>
                <c:ptCount val="1"/>
                <c:pt idx="0">
                  <c:v>Davies</c:v>
                </c:pt>
              </c:strCache>
            </c:strRef>
          </c:tx>
          <c:spPr>
            <a:ln w="53975" cap="rnd">
              <a:solidFill>
                <a:schemeClr val="tx2">
                  <a:lumMod val="40000"/>
                  <a:lumOff val="60000"/>
                </a:schemeClr>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Sheet1!$C$3:$C$15</c:f>
              <c:numCache>
                <c:formatCode>0.00%</c:formatCode>
                <c:ptCount val="13"/>
                <c:pt idx="0">
                  <c:v>0.78600000000000003</c:v>
                </c:pt>
                <c:pt idx="1">
                  <c:v>0.74299999999999999</c:v>
                </c:pt>
                <c:pt idx="2">
                  <c:v>0.754</c:v>
                </c:pt>
                <c:pt idx="3">
                  <c:v>0.74399999999999999</c:v>
                </c:pt>
                <c:pt idx="4">
                  <c:v>0.78600000000000003</c:v>
                </c:pt>
                <c:pt idx="5">
                  <c:v>0.77100000000000002</c:v>
                </c:pt>
                <c:pt idx="6">
                  <c:v>0.75900000000000001</c:v>
                </c:pt>
                <c:pt idx="7">
                  <c:v>0.77800000000000002</c:v>
                </c:pt>
                <c:pt idx="8">
                  <c:v>0.80200000000000005</c:v>
                </c:pt>
                <c:pt idx="9">
                  <c:v>0.78400000000000003</c:v>
                </c:pt>
                <c:pt idx="10">
                  <c:v>0.79500000000000004</c:v>
                </c:pt>
                <c:pt idx="11">
                  <c:v>0.78400000000000003</c:v>
                </c:pt>
                <c:pt idx="12">
                  <c:v>0.82699999999999996</c:v>
                </c:pt>
              </c:numCache>
            </c:numRef>
          </c:val>
          <c:smooth val="0"/>
        </c:ser>
        <c:ser>
          <c:idx val="2"/>
          <c:order val="2"/>
          <c:tx>
            <c:strRef>
              <c:f>Sheet1!$D$1</c:f>
              <c:strCache>
                <c:ptCount val="1"/>
                <c:pt idx="0">
                  <c:v>Pacific</c:v>
                </c:pt>
              </c:strCache>
            </c:strRef>
          </c:tx>
          <c:spPr>
            <a:ln w="53975" cap="rnd">
              <a:solidFill>
                <a:srgbClr val="00AAA0"/>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Sheet1!$D$3:$D$15</c:f>
              <c:numCache>
                <c:formatCode>0.00%</c:formatCode>
                <c:ptCount val="13"/>
                <c:pt idx="0">
                  <c:v>0.69299999999999995</c:v>
                </c:pt>
                <c:pt idx="1">
                  <c:v>0.69099999999999995</c:v>
                </c:pt>
                <c:pt idx="2">
                  <c:v>0.68300000000000005</c:v>
                </c:pt>
                <c:pt idx="3">
                  <c:v>0.71299999999999997</c:v>
                </c:pt>
                <c:pt idx="4">
                  <c:v>0.75900000000000001</c:v>
                </c:pt>
                <c:pt idx="5">
                  <c:v>0.73</c:v>
                </c:pt>
                <c:pt idx="6">
                  <c:v>0.76400000000000001</c:v>
                </c:pt>
                <c:pt idx="7">
                  <c:v>0.71299999999999997</c:v>
                </c:pt>
                <c:pt idx="8">
                  <c:v>0.75800000000000001</c:v>
                </c:pt>
                <c:pt idx="9">
                  <c:v>0.77</c:v>
                </c:pt>
                <c:pt idx="10">
                  <c:v>0.77700000000000002</c:v>
                </c:pt>
                <c:pt idx="11">
                  <c:v>0.748</c:v>
                </c:pt>
                <c:pt idx="12">
                  <c:v>0.77</c:v>
                </c:pt>
              </c:numCache>
            </c:numRef>
          </c:val>
          <c:smooth val="0"/>
        </c:ser>
        <c:ser>
          <c:idx val="3"/>
          <c:order val="3"/>
          <c:tx>
            <c:strRef>
              <c:f>Sheet1!$E$1</c:f>
              <c:strCache>
                <c:ptCount val="1"/>
                <c:pt idx="0">
                  <c:v>St. Luke's</c:v>
                </c:pt>
              </c:strCache>
            </c:strRef>
          </c:tx>
          <c:spPr>
            <a:ln w="53975" cap="rnd">
              <a:solidFill>
                <a:schemeClr val="accent2">
                  <a:lumMod val="60000"/>
                  <a:lumOff val="40000"/>
                </a:schemeClr>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Sheet1!$E$3:$E$15</c:f>
              <c:numCache>
                <c:formatCode>0.00%</c:formatCode>
                <c:ptCount val="13"/>
                <c:pt idx="0">
                  <c:v>0.78600000000000003</c:v>
                </c:pt>
                <c:pt idx="1">
                  <c:v>0.78500000000000003</c:v>
                </c:pt>
                <c:pt idx="2">
                  <c:v>0.85099999999999998</c:v>
                </c:pt>
                <c:pt idx="3">
                  <c:v>0.82199999999999995</c:v>
                </c:pt>
                <c:pt idx="4">
                  <c:v>0.82399999999999995</c:v>
                </c:pt>
                <c:pt idx="5">
                  <c:v>0.81799999999999995</c:v>
                </c:pt>
                <c:pt idx="6">
                  <c:v>0.83899999999999997</c:v>
                </c:pt>
                <c:pt idx="7">
                  <c:v>0.78400000000000003</c:v>
                </c:pt>
                <c:pt idx="8">
                  <c:v>0.80600000000000005</c:v>
                </c:pt>
                <c:pt idx="9">
                  <c:v>0.81799999999999995</c:v>
                </c:pt>
                <c:pt idx="10">
                  <c:v>0.82199999999999995</c:v>
                </c:pt>
                <c:pt idx="11">
                  <c:v>0.85199999999999998</c:v>
                </c:pt>
                <c:pt idx="12">
                  <c:v>0.872</c:v>
                </c:pt>
              </c:numCache>
            </c:numRef>
          </c:val>
          <c:smooth val="0"/>
        </c:ser>
        <c:dLbls>
          <c:showLegendKey val="0"/>
          <c:showVal val="0"/>
          <c:showCatName val="0"/>
          <c:showSerName val="0"/>
          <c:showPercent val="0"/>
          <c:showBubbleSize val="0"/>
        </c:dLbls>
        <c:smooth val="0"/>
        <c:axId val="457867912"/>
        <c:axId val="457869088"/>
      </c:lineChart>
      <c:dateAx>
        <c:axId val="457867912"/>
        <c:scaling>
          <c:orientation val="minMax"/>
        </c:scaling>
        <c:delete val="0"/>
        <c:axPos val="b"/>
        <c:numFmt formatCode="mmm\-yy" sourceLinked="1"/>
        <c:majorTickMark val="cross"/>
        <c:minorTickMark val="in"/>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crossAx val="457869088"/>
        <c:crosses val="autoZero"/>
        <c:auto val="1"/>
        <c:lblOffset val="100"/>
        <c:baseTimeUnit val="months"/>
        <c:majorUnit val="5"/>
        <c:majorTimeUnit val="months"/>
        <c:minorUnit val="1"/>
        <c:minorTimeUnit val="months"/>
      </c:dateAx>
      <c:valAx>
        <c:axId val="457869088"/>
        <c:scaling>
          <c:orientation val="minMax"/>
          <c:min val="0.60000000000000009"/>
        </c:scaling>
        <c:delete val="0"/>
        <c:axPos val="l"/>
        <c:majorGridlines>
          <c:spPr>
            <a:ln w="9525" cap="flat" cmpd="sng" algn="ctr">
              <a:solidFill>
                <a:schemeClr val="tx1">
                  <a:lumMod val="15000"/>
                  <a:lumOff val="85000"/>
                  <a:alpha val="30000"/>
                </a:schemeClr>
              </a:solidFill>
              <a:round/>
            </a:ln>
            <a:effectLst/>
          </c:spPr>
        </c:majorGridlines>
        <c:numFmt formatCode="0%" sourceLinked="0"/>
        <c:majorTickMark val="none"/>
        <c:minorTickMark val="none"/>
        <c:tickLblPos val="low"/>
        <c:spPr>
          <a:noFill/>
          <a:ln>
            <a:noFill/>
          </a:ln>
          <a:effectLst/>
        </c:spPr>
        <c:txPr>
          <a:bodyPr rot="-60000000" spcFirstLastPara="1" vertOverflow="ellipsis" vert="horz" wrap="square" anchor="ctr" anchorCtr="1"/>
          <a:lstStyle/>
          <a:p>
            <a:pPr>
              <a:defRPr sz="1197" b="1" i="0" u="none" strike="noStrike" kern="1200" baseline="0">
                <a:ln>
                  <a:noFill/>
                </a:ln>
                <a:solidFill>
                  <a:schemeClr val="bg1"/>
                </a:solidFill>
                <a:latin typeface="+mn-lt"/>
                <a:ea typeface="+mn-ea"/>
                <a:cs typeface="+mn-cs"/>
              </a:defRPr>
            </a:pPr>
            <a:endParaRPr lang="en-US"/>
          </a:p>
        </c:txPr>
        <c:crossAx val="457867912"/>
        <c:crosses val="autoZero"/>
        <c:crossBetween val="midCat"/>
      </c:valAx>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72421" cy="464506"/>
          </a:xfrm>
          <a:prstGeom prst="rect">
            <a:avLst/>
          </a:prstGeom>
        </p:spPr>
        <p:txBody>
          <a:bodyPr vert="horz" lIns="90149" tIns="45074" rIns="90149" bIns="45074" rtlCol="0"/>
          <a:lstStyle>
            <a:lvl1pPr algn="l">
              <a:defRPr sz="1200"/>
            </a:lvl1pPr>
          </a:lstStyle>
          <a:p>
            <a:endParaRPr lang="en-US"/>
          </a:p>
        </p:txBody>
      </p:sp>
      <p:sp>
        <p:nvSpPr>
          <p:cNvPr id="3" name="Date Placeholder 2"/>
          <p:cNvSpPr>
            <a:spLocks noGrp="1"/>
          </p:cNvSpPr>
          <p:nvPr>
            <p:ph type="dt" sz="quarter" idx="1"/>
          </p:nvPr>
        </p:nvSpPr>
        <p:spPr>
          <a:xfrm>
            <a:off x="3884028" y="0"/>
            <a:ext cx="2972421" cy="464506"/>
          </a:xfrm>
          <a:prstGeom prst="rect">
            <a:avLst/>
          </a:prstGeom>
        </p:spPr>
        <p:txBody>
          <a:bodyPr vert="horz" lIns="90149" tIns="45074" rIns="90149" bIns="45074" rtlCol="0"/>
          <a:lstStyle>
            <a:lvl1pPr algn="r">
              <a:defRPr sz="1200"/>
            </a:lvl1pPr>
          </a:lstStyle>
          <a:p>
            <a:fld id="{C204D924-17B7-4F91-B4ED-21C410C0969D}" type="datetimeFigureOut">
              <a:rPr lang="en-US" smtClean="0"/>
              <a:pPr/>
              <a:t>02/05/2018</a:t>
            </a:fld>
            <a:endParaRPr lang="en-US"/>
          </a:p>
        </p:txBody>
      </p:sp>
      <p:sp>
        <p:nvSpPr>
          <p:cNvPr id="4" name="Footer Placeholder 3"/>
          <p:cNvSpPr>
            <a:spLocks noGrp="1"/>
          </p:cNvSpPr>
          <p:nvPr>
            <p:ph type="ftr" sz="quarter" idx="2"/>
          </p:nvPr>
        </p:nvSpPr>
        <p:spPr>
          <a:xfrm>
            <a:off x="2" y="8830321"/>
            <a:ext cx="2972421" cy="464506"/>
          </a:xfrm>
          <a:prstGeom prst="rect">
            <a:avLst/>
          </a:prstGeom>
        </p:spPr>
        <p:txBody>
          <a:bodyPr vert="horz" lIns="90149" tIns="45074" rIns="90149" bIns="45074" rtlCol="0" anchor="b"/>
          <a:lstStyle>
            <a:lvl1pPr algn="l">
              <a:defRPr sz="1200"/>
            </a:lvl1pPr>
          </a:lstStyle>
          <a:p>
            <a:endParaRPr lang="en-US"/>
          </a:p>
        </p:txBody>
      </p:sp>
      <p:sp>
        <p:nvSpPr>
          <p:cNvPr id="5" name="Slide Number Placeholder 4"/>
          <p:cNvSpPr>
            <a:spLocks noGrp="1"/>
          </p:cNvSpPr>
          <p:nvPr>
            <p:ph type="sldNum" sz="quarter" idx="3"/>
          </p:nvPr>
        </p:nvSpPr>
        <p:spPr>
          <a:xfrm>
            <a:off x="3884028" y="8830321"/>
            <a:ext cx="2972421" cy="464506"/>
          </a:xfrm>
          <a:prstGeom prst="rect">
            <a:avLst/>
          </a:prstGeom>
        </p:spPr>
        <p:txBody>
          <a:bodyPr vert="horz" lIns="90149" tIns="45074" rIns="90149" bIns="45074" rtlCol="0" anchor="b"/>
          <a:lstStyle>
            <a:lvl1pPr algn="r">
              <a:defRPr sz="1200"/>
            </a:lvl1pPr>
          </a:lstStyle>
          <a:p>
            <a:fld id="{61C74ED5-1ACF-4EC5-901E-C374D58804CF}" type="slidenum">
              <a:rPr lang="en-US" smtClean="0"/>
              <a:pPr/>
              <a:t>‹#›</a:t>
            </a:fld>
            <a:endParaRPr lang="en-US"/>
          </a:p>
        </p:txBody>
      </p:sp>
    </p:spTree>
    <p:extLst>
      <p:ext uri="{BB962C8B-B14F-4D97-AF65-F5344CB8AC3E}">
        <p14:creationId xmlns:p14="http://schemas.microsoft.com/office/powerpoint/2010/main" val="3688491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2294" tIns="46147" rIns="92294" bIns="46147"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2294" tIns="46147" rIns="92294" bIns="46147" rtlCol="0"/>
          <a:lstStyle>
            <a:lvl1pPr algn="r">
              <a:defRPr sz="1200"/>
            </a:lvl1pPr>
          </a:lstStyle>
          <a:p>
            <a:fld id="{79E28462-20A6-41A0-8EAD-C3CEE4F81ABE}" type="datetimeFigureOut">
              <a:rPr lang="en-US" smtClean="0"/>
              <a:pPr/>
              <a:t>02/05/2018</a:t>
            </a:fld>
            <a:endParaRPr lang="en-US"/>
          </a:p>
        </p:txBody>
      </p:sp>
      <p:sp>
        <p:nvSpPr>
          <p:cNvPr id="4" name="Slide Image Placeholder 3"/>
          <p:cNvSpPr>
            <a:spLocks noGrp="1" noRot="1" noChangeAspect="1"/>
          </p:cNvSpPr>
          <p:nvPr>
            <p:ph type="sldImg" idx="2"/>
          </p:nvPr>
        </p:nvSpPr>
        <p:spPr>
          <a:xfrm>
            <a:off x="330200" y="696913"/>
            <a:ext cx="6197600" cy="3486150"/>
          </a:xfrm>
          <a:prstGeom prst="rect">
            <a:avLst/>
          </a:prstGeom>
          <a:noFill/>
          <a:ln w="12700">
            <a:solidFill>
              <a:prstClr val="black"/>
            </a:solidFill>
          </a:ln>
        </p:spPr>
        <p:txBody>
          <a:bodyPr vert="horz" lIns="92294" tIns="46147" rIns="92294" bIns="46147"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2294" tIns="46147" rIns="92294" bIns="4614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6"/>
            <a:ext cx="2971800" cy="464820"/>
          </a:xfrm>
          <a:prstGeom prst="rect">
            <a:avLst/>
          </a:prstGeom>
        </p:spPr>
        <p:txBody>
          <a:bodyPr vert="horz" lIns="92294" tIns="46147" rIns="92294" bIns="46147"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6"/>
            <a:ext cx="2971800" cy="464820"/>
          </a:xfrm>
          <a:prstGeom prst="rect">
            <a:avLst/>
          </a:prstGeom>
        </p:spPr>
        <p:txBody>
          <a:bodyPr vert="horz" lIns="92294" tIns="46147" rIns="92294" bIns="46147" rtlCol="0" anchor="b"/>
          <a:lstStyle>
            <a:lvl1pPr algn="r">
              <a:defRPr sz="1200"/>
            </a:lvl1pPr>
          </a:lstStyle>
          <a:p>
            <a:fld id="{AF6474D0-1D33-45EC-A627-E1B5BEA0B973}" type="slidenum">
              <a:rPr lang="en-US" smtClean="0"/>
              <a:pPr/>
              <a:t>‹#›</a:t>
            </a:fld>
            <a:endParaRPr lang="en-US"/>
          </a:p>
        </p:txBody>
      </p:sp>
    </p:spTree>
    <p:extLst>
      <p:ext uri="{BB962C8B-B14F-4D97-AF65-F5344CB8AC3E}">
        <p14:creationId xmlns:p14="http://schemas.microsoft.com/office/powerpoint/2010/main" val="151552493"/>
      </p:ext>
    </p:extLst>
  </p:cSld>
  <p:clrMap bg1="lt1" tx1="dk1" bg2="lt2" tx2="dk2" accent1="accent1" accent2="accent2" accent3="accent3" accent4="accent4" accent5="accent5" accent6="accent6" hlink="hlink" folHlink="folHlink"/>
  <p:notesStyle>
    <a:lvl1pPr marL="0" algn="l" defTabSz="571500" rtl="0" eaLnBrk="1" latinLnBrk="0" hangingPunct="1">
      <a:defRPr sz="1800" kern="1200">
        <a:solidFill>
          <a:schemeClr val="tx1"/>
        </a:solidFill>
        <a:latin typeface="+mn-lt"/>
        <a:ea typeface="+mn-ea"/>
        <a:cs typeface="+mn-cs"/>
      </a:defRPr>
    </a:lvl1pPr>
    <a:lvl2pPr marL="285750" algn="l" defTabSz="571500" rtl="0" eaLnBrk="1" latinLnBrk="0" hangingPunct="1">
      <a:defRPr sz="1800" kern="1200">
        <a:solidFill>
          <a:schemeClr val="tx1"/>
        </a:solidFill>
        <a:latin typeface="+mn-lt"/>
        <a:ea typeface="+mn-ea"/>
        <a:cs typeface="+mn-cs"/>
      </a:defRPr>
    </a:lvl2pPr>
    <a:lvl3pPr marL="571500" algn="l" defTabSz="571500" rtl="0" eaLnBrk="1" latinLnBrk="0" hangingPunct="1">
      <a:defRPr sz="1800" kern="1200">
        <a:solidFill>
          <a:schemeClr val="tx1"/>
        </a:solidFill>
        <a:latin typeface="+mn-lt"/>
        <a:ea typeface="+mn-ea"/>
        <a:cs typeface="+mn-cs"/>
      </a:defRPr>
    </a:lvl3pPr>
    <a:lvl4pPr marL="857250" algn="l" defTabSz="571500" rtl="0" eaLnBrk="1" latinLnBrk="0" hangingPunct="1">
      <a:defRPr sz="1800" kern="1200">
        <a:solidFill>
          <a:schemeClr val="tx1"/>
        </a:solidFill>
        <a:latin typeface="+mn-lt"/>
        <a:ea typeface="+mn-ea"/>
        <a:cs typeface="+mn-cs"/>
      </a:defRPr>
    </a:lvl4pPr>
    <a:lvl5pPr marL="1143000" algn="l" defTabSz="571500" rtl="0" eaLnBrk="1" latinLnBrk="0" hangingPunct="1">
      <a:defRPr sz="1800" kern="1200">
        <a:solidFill>
          <a:schemeClr val="tx1"/>
        </a:solidFill>
        <a:latin typeface="+mn-lt"/>
        <a:ea typeface="+mn-ea"/>
        <a:cs typeface="+mn-cs"/>
      </a:defRPr>
    </a:lvl5pPr>
    <a:lvl6pPr marL="1428750" algn="l" defTabSz="571500" rtl="0" eaLnBrk="1" latinLnBrk="0" hangingPunct="1">
      <a:defRPr sz="800" kern="1200">
        <a:solidFill>
          <a:schemeClr val="tx1"/>
        </a:solidFill>
        <a:latin typeface="+mn-lt"/>
        <a:ea typeface="+mn-ea"/>
        <a:cs typeface="+mn-cs"/>
      </a:defRPr>
    </a:lvl6pPr>
    <a:lvl7pPr marL="1714500" algn="l" defTabSz="571500" rtl="0" eaLnBrk="1" latinLnBrk="0" hangingPunct="1">
      <a:defRPr sz="800" kern="1200">
        <a:solidFill>
          <a:schemeClr val="tx1"/>
        </a:solidFill>
        <a:latin typeface="+mn-lt"/>
        <a:ea typeface="+mn-ea"/>
        <a:cs typeface="+mn-cs"/>
      </a:defRPr>
    </a:lvl7pPr>
    <a:lvl8pPr marL="2000250" algn="l" defTabSz="571500" rtl="0" eaLnBrk="1" latinLnBrk="0" hangingPunct="1">
      <a:defRPr sz="800" kern="1200">
        <a:solidFill>
          <a:schemeClr val="tx1"/>
        </a:solidFill>
        <a:latin typeface="+mn-lt"/>
        <a:ea typeface="+mn-ea"/>
        <a:cs typeface="+mn-cs"/>
      </a:defRPr>
    </a:lvl8pPr>
    <a:lvl9pPr marL="2286000" algn="l" defTabSz="571500"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bcove.video/2z2pgyV"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sz="1700" dirty="0" smtClean="0"/>
              <a:t>PAC Ameet Nanda</a:t>
            </a:r>
            <a:r>
              <a:rPr lang="en-US" sz="1700" baseline="0" dirty="0" smtClean="0"/>
              <a:t> – SA/VP</a:t>
            </a:r>
            <a:endParaRPr lang="en-US" sz="1700" dirty="0" smtClean="0"/>
          </a:p>
          <a:p>
            <a:endParaRPr lang="en-US" sz="1700" dirty="0" smtClean="0"/>
          </a:p>
          <a:p>
            <a:r>
              <a:rPr lang="en-US" sz="1700" dirty="0" smtClean="0"/>
              <a:t>An exciting year/lot going on</a:t>
            </a:r>
          </a:p>
          <a:p>
            <a:r>
              <a:rPr lang="en-US" sz="1700" dirty="0" smtClean="0"/>
              <a:t>Getting closer to 2020, and new hospitals are just around the corner</a:t>
            </a:r>
          </a:p>
          <a:p>
            <a:r>
              <a:rPr lang="en-US" sz="1700" dirty="0" smtClean="0"/>
              <a:t>Key right now: communicating more with you re the transition/creating plans to ensure a smooth transition-for</a:t>
            </a:r>
            <a:r>
              <a:rPr lang="en-US" sz="1700" baseline="0" dirty="0" smtClean="0"/>
              <a:t> you and our patients.</a:t>
            </a:r>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1</a:t>
            </a:fld>
            <a:endParaRPr lang="en-US"/>
          </a:p>
        </p:txBody>
      </p:sp>
    </p:spTree>
    <p:extLst>
      <p:ext uri="{BB962C8B-B14F-4D97-AF65-F5344CB8AC3E}">
        <p14:creationId xmlns:p14="http://schemas.microsoft.com/office/powerpoint/2010/main" val="3339114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10</a:t>
            </a:fld>
            <a:endParaRPr lang="en-US"/>
          </a:p>
        </p:txBody>
      </p:sp>
    </p:spTree>
    <p:extLst>
      <p:ext uri="{BB962C8B-B14F-4D97-AF65-F5344CB8AC3E}">
        <p14:creationId xmlns:p14="http://schemas.microsoft.com/office/powerpoint/2010/main" val="2221188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staff at the other campuses,</a:t>
            </a:r>
            <a:r>
              <a:rPr lang="en-US" baseline="0" dirty="0" smtClean="0"/>
              <a:t> where they are going to work has been an understandably a big question.</a:t>
            </a:r>
          </a:p>
          <a:p>
            <a:r>
              <a:rPr lang="en-US" baseline="0" dirty="0" smtClean="0"/>
              <a:t>We are XXX percentage there in finalizing the locations, but here is a high level reminder.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901A894-F88C-4549-823A-E68421846D79}"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54400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Colleagues and Construction Improvements.</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12</a:t>
            </a:fld>
            <a:endParaRPr lang="en-US"/>
          </a:p>
        </p:txBody>
      </p:sp>
    </p:spTree>
    <p:extLst>
      <p:ext uri="{BB962C8B-B14F-4D97-AF65-F5344CB8AC3E}">
        <p14:creationId xmlns:p14="http://schemas.microsoft.com/office/powerpoint/2010/main" val="2674596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effectLst/>
              </a:rPr>
              <a:t>More on these dates coming</a:t>
            </a:r>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15</a:t>
            </a:fld>
            <a:endParaRPr lang="en-US"/>
          </a:p>
        </p:txBody>
      </p:sp>
    </p:spTree>
    <p:extLst>
      <p:ext uri="{BB962C8B-B14F-4D97-AF65-F5344CB8AC3E}">
        <p14:creationId xmlns:p14="http://schemas.microsoft.com/office/powerpoint/2010/main" val="2937925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b="1" kern="1200" dirty="0" smtClean="0">
                <a:solidFill>
                  <a:schemeClr val="tx1"/>
                </a:solidFill>
                <a:effectLst/>
                <a:latin typeface="+mn-lt"/>
                <a:ea typeface="+mn-ea"/>
                <a:cs typeface="+mn-cs"/>
              </a:rPr>
              <a:t>For STL – Most of you will move</a:t>
            </a:r>
            <a:r>
              <a:rPr lang="en-US" sz="1800" b="1" kern="1200" baseline="0" dirty="0" smtClean="0">
                <a:solidFill>
                  <a:schemeClr val="tx1"/>
                </a:solidFill>
                <a:effectLst/>
                <a:latin typeface="+mn-lt"/>
                <a:ea typeface="+mn-ea"/>
                <a:cs typeface="+mn-cs"/>
              </a:rPr>
              <a:t> right next door.</a:t>
            </a:r>
            <a:endParaRPr lang="en-US" sz="18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16</a:t>
            </a:fld>
            <a:endParaRPr lang="en-US"/>
          </a:p>
        </p:txBody>
      </p:sp>
    </p:spTree>
    <p:extLst>
      <p:ext uri="{BB962C8B-B14F-4D97-AF65-F5344CB8AC3E}">
        <p14:creationId xmlns:p14="http://schemas.microsoft.com/office/powerpoint/2010/main" val="3398721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b="1" kern="1200" dirty="0" smtClean="0">
                <a:solidFill>
                  <a:schemeClr val="tx1"/>
                </a:solidFill>
                <a:effectLst/>
                <a:latin typeface="+mn-lt"/>
                <a:ea typeface="+mn-ea"/>
                <a:cs typeface="+mn-cs"/>
              </a:rPr>
              <a:t>For STL – Most of you will move</a:t>
            </a:r>
            <a:r>
              <a:rPr lang="en-US" sz="1800" b="1" kern="1200" baseline="0" dirty="0" smtClean="0">
                <a:solidFill>
                  <a:schemeClr val="tx1"/>
                </a:solidFill>
                <a:effectLst/>
                <a:latin typeface="+mn-lt"/>
                <a:ea typeface="+mn-ea"/>
                <a:cs typeface="+mn-cs"/>
              </a:rPr>
              <a:t> right next door.</a:t>
            </a:r>
            <a:endParaRPr lang="en-US" sz="18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17</a:t>
            </a:fld>
            <a:endParaRPr lang="en-US"/>
          </a:p>
        </p:txBody>
      </p:sp>
    </p:spTree>
    <p:extLst>
      <p:ext uri="{BB962C8B-B14F-4D97-AF65-F5344CB8AC3E}">
        <p14:creationId xmlns:p14="http://schemas.microsoft.com/office/powerpoint/2010/main" val="50859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effectLst/>
              </a:rPr>
              <a:t>More on these dates coming</a:t>
            </a:r>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18</a:t>
            </a:fld>
            <a:endParaRPr lang="en-US"/>
          </a:p>
        </p:txBody>
      </p:sp>
    </p:spTree>
    <p:extLst>
      <p:ext uri="{BB962C8B-B14F-4D97-AF65-F5344CB8AC3E}">
        <p14:creationId xmlns:p14="http://schemas.microsoft.com/office/powerpoint/2010/main" val="1464957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It’s getting very real—escalation of activity leading up to August 25 patient move</a:t>
            </a:r>
          </a:p>
          <a:p>
            <a:pPr lvl="0"/>
            <a:r>
              <a:rPr lang="en-US" sz="1800" kern="1200" dirty="0" smtClean="0">
                <a:solidFill>
                  <a:schemeClr val="tx1"/>
                </a:solidFill>
                <a:effectLst/>
                <a:latin typeface="+mn-lt"/>
                <a:ea typeface="+mn-ea"/>
                <a:cs typeface="+mn-cs"/>
              </a:rPr>
              <a:t>We’re One CPMC, and the transition</a:t>
            </a:r>
            <a:r>
              <a:rPr lang="en-US" sz="1800" kern="1200" baseline="0" dirty="0" smtClean="0">
                <a:solidFill>
                  <a:schemeClr val="tx1"/>
                </a:solidFill>
                <a:effectLst/>
                <a:latin typeface="+mn-lt"/>
                <a:ea typeface="+mn-ea"/>
                <a:cs typeface="+mn-cs"/>
              </a:rPr>
              <a:t> to both new hospitals will touch all of us</a:t>
            </a: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&gt;&gt;Eric ? (ST </a:t>
            </a:r>
            <a:r>
              <a:rPr lang="en-US" b="1" dirty="0" err="1" smtClean="0">
                <a:solidFill>
                  <a:srgbClr val="FF0000"/>
                </a:solidFill>
              </a:rPr>
              <a:t>Lukes</a:t>
            </a:r>
            <a:r>
              <a:rPr lang="en-US" b="1" dirty="0" smtClean="0">
                <a:solidFill>
                  <a:srgbClr val="FF0000"/>
                </a:solidFill>
              </a:rPr>
              <a:t>) – ??? Days </a:t>
            </a:r>
            <a:r>
              <a:rPr lang="en-US" sz="1800" kern="1200" dirty="0" smtClean="0">
                <a:solidFill>
                  <a:srgbClr val="524F50"/>
                </a:solidFill>
                <a:latin typeface="+mn-lt"/>
                <a:ea typeface="+mn-ea"/>
                <a:cs typeface="+mn-cs"/>
              </a:rPr>
              <a:t>to Aug 25</a:t>
            </a:r>
            <a:r>
              <a:rPr lang="en-US" sz="1800" kern="1200" baseline="30000" dirty="0" smtClean="0">
                <a:solidFill>
                  <a:srgbClr val="524F50"/>
                </a:solidFill>
                <a:latin typeface="+mn-lt"/>
                <a:ea typeface="+mn-ea"/>
                <a:cs typeface="+mn-cs"/>
              </a:rPr>
              <a:t>th</a:t>
            </a:r>
            <a:r>
              <a:rPr lang="en-US" sz="1800" kern="1200" baseline="0" dirty="0" smtClean="0">
                <a:solidFill>
                  <a:srgbClr val="524F50"/>
                </a:solidFill>
                <a:latin typeface="+mn-lt"/>
                <a:ea typeface="+mn-ea"/>
                <a:cs typeface="+mn-cs"/>
              </a:rPr>
              <a:t> Opening</a:t>
            </a:r>
            <a:r>
              <a:rPr lang="en-US" sz="1800" kern="1200" baseline="0" dirty="0" smtClean="0">
                <a:solidFill>
                  <a:srgbClr val="524F50"/>
                </a:solidFill>
                <a:latin typeface="+mn-lt"/>
                <a:ea typeface="+mn-ea"/>
                <a:cs typeface="+mn-cs"/>
              </a:rPr>
              <a:t>. </a:t>
            </a:r>
          </a:p>
          <a:p>
            <a:pPr marL="0" marR="0" lvl="0" indent="0" algn="l" defTabSz="571500" rtl="0" eaLnBrk="1" fontAlgn="auto" latinLnBrk="0" hangingPunct="1">
              <a:lnSpc>
                <a:spcPct val="100000"/>
              </a:lnSpc>
              <a:spcBef>
                <a:spcPts val="0"/>
              </a:spcBef>
              <a:spcAft>
                <a:spcPts val="0"/>
              </a:spcAft>
              <a:buClrTx/>
              <a:buSzTx/>
              <a:buFontTx/>
              <a:buNone/>
              <a:tabLst/>
              <a:defRPr/>
            </a:pPr>
            <a:r>
              <a:rPr lang="en-US" sz="1800" kern="1200" baseline="0" dirty="0" smtClean="0">
                <a:solidFill>
                  <a:srgbClr val="524F50"/>
                </a:solidFill>
                <a:latin typeface="+mn-lt"/>
                <a:ea typeface="+mn-ea"/>
                <a:cs typeface="+mn-cs"/>
              </a:rPr>
              <a:t>PAC 189 according to </a:t>
            </a:r>
            <a:r>
              <a:rPr lang="en-US" sz="1800" kern="1200" baseline="0" dirty="0" err="1" smtClean="0">
                <a:solidFill>
                  <a:srgbClr val="524F50"/>
                </a:solidFill>
                <a:latin typeface="+mn-lt"/>
                <a:ea typeface="+mn-ea"/>
                <a:cs typeface="+mn-cs"/>
              </a:rPr>
              <a:t>mySutter</a:t>
            </a:r>
            <a:endParaRPr lang="en-US" sz="1800" kern="1200" baseline="0" dirty="0" smtClean="0">
              <a:solidFill>
                <a:srgbClr val="524F50"/>
              </a:solidFill>
              <a:latin typeface="+mn-lt"/>
              <a:ea typeface="+mn-ea"/>
              <a:cs typeface="+mn-cs"/>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sz="1800" kern="1200" baseline="0" dirty="0" smtClean="0">
                <a:solidFill>
                  <a:srgbClr val="524F50"/>
                </a:solidFill>
                <a:latin typeface="+mn-lt"/>
                <a:ea typeface="+mn-ea"/>
                <a:cs typeface="+mn-cs"/>
              </a:rPr>
              <a:t>CAL 184</a:t>
            </a:r>
          </a:p>
          <a:p>
            <a:pPr marL="0" marR="0" lvl="0" indent="0" algn="l" defTabSz="571500" rtl="0" eaLnBrk="1" fontAlgn="auto" latinLnBrk="0" hangingPunct="1">
              <a:lnSpc>
                <a:spcPct val="100000"/>
              </a:lnSpc>
              <a:spcBef>
                <a:spcPts val="0"/>
              </a:spcBef>
              <a:spcAft>
                <a:spcPts val="0"/>
              </a:spcAft>
              <a:buClrTx/>
              <a:buSzTx/>
              <a:buFontTx/>
              <a:buNone/>
              <a:tabLst/>
              <a:defRPr/>
            </a:pPr>
            <a:r>
              <a:rPr lang="en-US" sz="1800" kern="1200" baseline="0" dirty="0" err="1" smtClean="0">
                <a:solidFill>
                  <a:srgbClr val="524F50"/>
                </a:solidFill>
                <a:latin typeface="+mn-lt"/>
                <a:ea typeface="+mn-ea"/>
                <a:cs typeface="+mn-cs"/>
              </a:rPr>
              <a:t>Dav</a:t>
            </a:r>
            <a:r>
              <a:rPr lang="en-US" sz="1800" kern="1200" baseline="0" dirty="0" smtClean="0">
                <a:solidFill>
                  <a:srgbClr val="524F50"/>
                </a:solidFill>
                <a:latin typeface="+mn-lt"/>
                <a:ea typeface="+mn-ea"/>
                <a:cs typeface="+mn-cs"/>
              </a:rPr>
              <a:t> 182</a:t>
            </a:r>
          </a:p>
          <a:p>
            <a:pPr marL="0" marR="0" lvl="0" indent="0" algn="l" defTabSz="571500" rtl="0" eaLnBrk="1" fontAlgn="auto" latinLnBrk="0" hangingPunct="1">
              <a:lnSpc>
                <a:spcPct val="100000"/>
              </a:lnSpc>
              <a:spcBef>
                <a:spcPts val="0"/>
              </a:spcBef>
              <a:spcAft>
                <a:spcPts val="0"/>
              </a:spcAft>
              <a:buClrTx/>
              <a:buSzTx/>
              <a:buFontTx/>
              <a:buNone/>
              <a:tabLst/>
              <a:defRPr/>
            </a:pPr>
            <a:r>
              <a:rPr lang="en-US" sz="1800" kern="1200" baseline="0" dirty="0" smtClean="0">
                <a:solidFill>
                  <a:srgbClr val="524F50"/>
                </a:solidFill>
                <a:latin typeface="+mn-lt"/>
                <a:ea typeface="+mn-ea"/>
                <a:cs typeface="+mn-cs"/>
              </a:rPr>
              <a:t>STL 179</a:t>
            </a:r>
            <a:endParaRPr lang="en-US" sz="1800" dirty="0" smtClean="0">
              <a:solidFill>
                <a:srgbClr val="524F50"/>
              </a:solidFill>
            </a:endParaRPr>
          </a:p>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19</a:t>
            </a:fld>
            <a:endParaRPr lang="en-US"/>
          </a:p>
        </p:txBody>
      </p:sp>
    </p:spTree>
    <p:extLst>
      <p:ext uri="{BB962C8B-B14F-4D97-AF65-F5344CB8AC3E}">
        <p14:creationId xmlns:p14="http://schemas.microsoft.com/office/powerpoint/2010/main" val="3888196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are not just makeovers. It’s going to be a whole new world for CPMC with Mission Bernal and Van Ness.</a:t>
            </a:r>
          </a:p>
          <a:p>
            <a:endParaRPr lang="en-US" dirty="0" smtClean="0"/>
          </a:p>
          <a:p>
            <a:r>
              <a:rPr lang="en-US" dirty="0" smtClean="0"/>
              <a:t>Remember when Cesar Chavez</a:t>
            </a:r>
            <a:r>
              <a:rPr lang="en-US" baseline="0" dirty="0" smtClean="0"/>
              <a:t> used to be called Army St? New name, new look – and no one talks about the old days any more.</a:t>
            </a:r>
          </a:p>
          <a:p>
            <a:r>
              <a:rPr lang="en-US" baseline="0" dirty="0" smtClean="0"/>
              <a:t>-- Or remember what it was like before the EHR? Paper Charts, illegible handwriting?</a:t>
            </a:r>
          </a:p>
        </p:txBody>
      </p:sp>
      <p:sp>
        <p:nvSpPr>
          <p:cNvPr id="4" name="Slide Number Placeholder 3"/>
          <p:cNvSpPr>
            <a:spLocks noGrp="1"/>
          </p:cNvSpPr>
          <p:nvPr>
            <p:ph type="sldNum" sz="quarter" idx="10"/>
          </p:nvPr>
        </p:nvSpPr>
        <p:spPr/>
        <p:txBody>
          <a:bodyPr/>
          <a:lstStyle/>
          <a:p>
            <a:fld id="{2ED5E2CE-A17F-41B4-95F1-561D1303B0FE}" type="slidenum">
              <a:rPr lang="en-US" smtClean="0"/>
              <a:pPr/>
              <a:t>20</a:t>
            </a:fld>
            <a:endParaRPr lang="en-US"/>
          </a:p>
        </p:txBody>
      </p:sp>
    </p:spTree>
    <p:extLst>
      <p:ext uri="{BB962C8B-B14F-4D97-AF65-F5344CB8AC3E}">
        <p14:creationId xmlns:p14="http://schemas.microsoft.com/office/powerpoint/2010/main" val="4163847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21</a:t>
            </a:fld>
            <a:endParaRPr lang="en-US"/>
          </a:p>
        </p:txBody>
      </p:sp>
    </p:spTree>
    <p:extLst>
      <p:ext uri="{BB962C8B-B14F-4D97-AF65-F5344CB8AC3E}">
        <p14:creationId xmlns:p14="http://schemas.microsoft.com/office/powerpoint/2010/main" val="335922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700" dirty="0" smtClean="0"/>
              <a:t>CAL Diane</a:t>
            </a:r>
            <a:r>
              <a:rPr lang="en-US" sz="1700" baseline="0" dirty="0" smtClean="0"/>
              <a:t> Petruzzella – VP of Surgical Services</a:t>
            </a:r>
          </a:p>
          <a:p>
            <a:endParaRPr lang="en-US" sz="1700" dirty="0" smtClean="0"/>
          </a:p>
          <a:p>
            <a:r>
              <a:rPr lang="en-US" sz="1700" dirty="0" smtClean="0"/>
              <a:t>An exciting year/lot going on</a:t>
            </a:r>
          </a:p>
          <a:p>
            <a:r>
              <a:rPr lang="en-US" sz="1700" dirty="0" smtClean="0"/>
              <a:t>Getting closer to 2020, and new hospitals are just around the corner</a:t>
            </a:r>
          </a:p>
          <a:p>
            <a:r>
              <a:rPr lang="en-US" sz="1700" dirty="0" smtClean="0"/>
              <a:t>Key right now: communicating more with you re the transition/creating plans to ensure a smooth transition-for</a:t>
            </a:r>
            <a:r>
              <a:rPr lang="en-US" sz="1700" baseline="0" dirty="0" smtClean="0"/>
              <a:t> you and our patients.</a:t>
            </a:r>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2</a:t>
            </a:fld>
            <a:endParaRPr lang="en-US"/>
          </a:p>
        </p:txBody>
      </p:sp>
    </p:spTree>
    <p:extLst>
      <p:ext uri="{BB962C8B-B14F-4D97-AF65-F5344CB8AC3E}">
        <p14:creationId xmlns:p14="http://schemas.microsoft.com/office/powerpoint/2010/main" val="2461539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22</a:t>
            </a:fld>
            <a:endParaRPr lang="en-US"/>
          </a:p>
        </p:txBody>
      </p:sp>
    </p:spTree>
    <p:extLst>
      <p:ext uri="{BB962C8B-B14F-4D97-AF65-F5344CB8AC3E}">
        <p14:creationId xmlns:p14="http://schemas.microsoft.com/office/powerpoint/2010/main" val="4154386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You’ve seen this slide before.</a:t>
            </a:r>
          </a:p>
          <a:p>
            <a:r>
              <a:rPr lang="en-US" dirty="0" smtClean="0"/>
              <a:t>Acknowledge </a:t>
            </a:r>
            <a:r>
              <a:rPr lang="en-US" dirty="0" smtClean="0"/>
              <a:t>that locations of services-where</a:t>
            </a:r>
            <a:r>
              <a:rPr lang="en-US" baseline="0" dirty="0" smtClean="0"/>
              <a:t> will I work?-has been a key question</a:t>
            </a:r>
          </a:p>
          <a:p>
            <a:r>
              <a:rPr lang="en-US" baseline="0" dirty="0" smtClean="0"/>
              <a:t>For most of you, we now know to which campus you will move and where on that campus.</a:t>
            </a:r>
          </a:p>
          <a:p>
            <a:r>
              <a:rPr lang="en-US" baseline="0" dirty="0" smtClean="0"/>
              <a:t>For some services, we’re still making decisions.</a:t>
            </a:r>
          </a:p>
          <a:p>
            <a:r>
              <a:rPr lang="en-US" baseline="0" dirty="0" smtClean="0"/>
              <a:t>We </a:t>
            </a:r>
            <a:r>
              <a:rPr lang="en-US" baseline="0" dirty="0" smtClean="0"/>
              <a:t>are </a:t>
            </a:r>
            <a:r>
              <a:rPr lang="en-US" b="1" baseline="0" dirty="0" smtClean="0"/>
              <a:t>XXX</a:t>
            </a:r>
            <a:r>
              <a:rPr lang="en-US" baseline="0" dirty="0" smtClean="0"/>
              <a:t>% there in finalizing </a:t>
            </a:r>
            <a:r>
              <a:rPr lang="en-US" baseline="0" dirty="0" smtClean="0"/>
              <a:t>locations</a:t>
            </a:r>
            <a:endParaRPr lang="en-US" baseline="0" dirty="0" smtClean="0"/>
          </a:p>
        </p:txBody>
      </p:sp>
      <p:sp>
        <p:nvSpPr>
          <p:cNvPr id="4" name="Slide Number Placeholder 3"/>
          <p:cNvSpPr>
            <a:spLocks noGrp="1"/>
          </p:cNvSpPr>
          <p:nvPr>
            <p:ph type="sldNum" sz="quarter" idx="10"/>
          </p:nvPr>
        </p:nvSpPr>
        <p:spPr/>
        <p:txBody>
          <a:bodyPr/>
          <a:lstStyle/>
          <a:p>
            <a:fld id="{4803A8D2-B684-475E-8C50-4ADBACD1688C}" type="slidenum">
              <a:rPr lang="en-US" smtClean="0"/>
              <a:t>23</a:t>
            </a:fld>
            <a:endParaRPr lang="en-US"/>
          </a:p>
        </p:txBody>
      </p:sp>
    </p:spTree>
    <p:extLst>
      <p:ext uri="{BB962C8B-B14F-4D97-AF65-F5344CB8AC3E}">
        <p14:creationId xmlns:p14="http://schemas.microsoft.com/office/powerpoint/2010/main" val="2004278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reminder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901A894-F88C-4549-823A-E68421846D79}"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428983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&gt;&gt;Eric</a:t>
            </a:r>
            <a:r>
              <a:rPr lang="en-US" baseline="0" dirty="0" smtClean="0"/>
              <a:t> Fun </a:t>
            </a:r>
            <a:r>
              <a:rPr lang="en-US" dirty="0" smtClean="0"/>
              <a:t>Art</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25</a:t>
            </a:fld>
            <a:endParaRPr lang="en-US"/>
          </a:p>
        </p:txBody>
      </p:sp>
    </p:spTree>
    <p:extLst>
      <p:ext uri="{BB962C8B-B14F-4D97-AF65-F5344CB8AC3E}">
        <p14:creationId xmlns:p14="http://schemas.microsoft.com/office/powerpoint/2010/main" val="557135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effectLst/>
              </a:rPr>
              <a:t>Reminder of what we reviewed</a:t>
            </a:r>
            <a:r>
              <a:rPr lang="en-US" baseline="0" dirty="0" smtClean="0">
                <a:effectLst/>
              </a:rPr>
              <a:t> at the last town hall.</a:t>
            </a:r>
          </a:p>
          <a:p>
            <a:r>
              <a:rPr lang="en-US" b="1" baseline="0" dirty="0" smtClean="0">
                <a:effectLst/>
              </a:rPr>
              <a:t>STL ONLY </a:t>
            </a:r>
            <a:r>
              <a:rPr lang="en-US" baseline="0" dirty="0" smtClean="0">
                <a:effectLst/>
              </a:rPr>
              <a:t>Most of you will move right next door.</a:t>
            </a:r>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26</a:t>
            </a:fld>
            <a:endParaRPr lang="en-US"/>
          </a:p>
        </p:txBody>
      </p:sp>
    </p:spTree>
    <p:extLst>
      <p:ext uri="{BB962C8B-B14F-4D97-AF65-F5344CB8AC3E}">
        <p14:creationId xmlns:p14="http://schemas.microsoft.com/office/powerpoint/2010/main" val="2102048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(ST </a:t>
            </a:r>
            <a:r>
              <a:rPr lang="en-US" b="1" dirty="0" err="1" smtClean="0">
                <a:solidFill>
                  <a:srgbClr val="FF0000"/>
                </a:solidFill>
              </a:rPr>
              <a:t>Lukes</a:t>
            </a:r>
            <a:r>
              <a:rPr lang="en-US" b="1" dirty="0" smtClean="0">
                <a:solidFill>
                  <a:srgbClr val="FF0000"/>
                </a:solidFill>
              </a:rPr>
              <a:t> ONLY Slide)</a:t>
            </a:r>
            <a:endParaRPr lang="en-US" sz="1800" dirty="0" smtClean="0">
              <a:solidFill>
                <a:srgbClr val="524F50"/>
              </a:solidFill>
            </a:endParaRPr>
          </a:p>
        </p:txBody>
      </p:sp>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fld id="{56B4CA40-B464-4BAC-A64E-0510E9AFD177}" type="slidenum">
              <a:rPr lang="en-US" smtClean="0"/>
              <a:pPr>
                <a:defRPr/>
              </a:pPr>
              <a:t>27</a:t>
            </a:fld>
            <a:endParaRPr lang="en-US" dirty="0"/>
          </a:p>
        </p:txBody>
      </p:sp>
    </p:spTree>
    <p:extLst>
      <p:ext uri="{BB962C8B-B14F-4D97-AF65-F5344CB8AC3E}">
        <p14:creationId xmlns:p14="http://schemas.microsoft.com/office/powerpoint/2010/main" val="35897750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b="1" kern="1200" dirty="0" smtClean="0">
                <a:solidFill>
                  <a:schemeClr val="tx1"/>
                </a:solidFill>
                <a:effectLst/>
                <a:latin typeface="+mn-lt"/>
                <a:ea typeface="+mn-ea"/>
                <a:cs typeface="+mn-cs"/>
              </a:rPr>
              <a:t>For STL – Most of you will move</a:t>
            </a:r>
            <a:r>
              <a:rPr lang="en-US" sz="1800" b="1" kern="1200" baseline="0" dirty="0" smtClean="0">
                <a:solidFill>
                  <a:schemeClr val="tx1"/>
                </a:solidFill>
                <a:effectLst/>
                <a:latin typeface="+mn-lt"/>
                <a:ea typeface="+mn-ea"/>
                <a:cs typeface="+mn-cs"/>
              </a:rPr>
              <a:t> right next door.</a:t>
            </a:r>
            <a:endParaRPr lang="en-US" sz="18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28</a:t>
            </a:fld>
            <a:endParaRPr lang="en-US"/>
          </a:p>
        </p:txBody>
      </p:sp>
    </p:spTree>
    <p:extLst>
      <p:ext uri="{BB962C8B-B14F-4D97-AF65-F5344CB8AC3E}">
        <p14:creationId xmlns:p14="http://schemas.microsoft.com/office/powerpoint/2010/main" val="2913151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b="1" kern="1200" dirty="0" smtClean="0">
                <a:solidFill>
                  <a:schemeClr val="tx1"/>
                </a:solidFill>
                <a:effectLst/>
                <a:latin typeface="+mn-lt"/>
                <a:ea typeface="+mn-ea"/>
                <a:cs typeface="+mn-cs"/>
              </a:rPr>
              <a:t>For STL – Most of you will move</a:t>
            </a:r>
            <a:r>
              <a:rPr lang="en-US" sz="1800" b="1" kern="1200" baseline="0" dirty="0" smtClean="0">
                <a:solidFill>
                  <a:schemeClr val="tx1"/>
                </a:solidFill>
                <a:effectLst/>
                <a:latin typeface="+mn-lt"/>
                <a:ea typeface="+mn-ea"/>
                <a:cs typeface="+mn-cs"/>
              </a:rPr>
              <a:t> right next door.</a:t>
            </a:r>
            <a:endParaRPr lang="en-US" sz="18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29</a:t>
            </a:fld>
            <a:endParaRPr lang="en-US"/>
          </a:p>
        </p:txBody>
      </p:sp>
    </p:spTree>
    <p:extLst>
      <p:ext uri="{BB962C8B-B14F-4D97-AF65-F5344CB8AC3E}">
        <p14:creationId xmlns:p14="http://schemas.microsoft.com/office/powerpoint/2010/main" val="452568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baseline="0" dirty="0" smtClean="0"/>
              <a:t>STL ONLY</a:t>
            </a:r>
            <a:endParaRPr lang="en-US"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30</a:t>
            </a:fld>
            <a:endParaRPr lang="en-US"/>
          </a:p>
        </p:txBody>
      </p:sp>
    </p:spTree>
    <p:extLst>
      <p:ext uri="{BB962C8B-B14F-4D97-AF65-F5344CB8AC3E}">
        <p14:creationId xmlns:p14="http://schemas.microsoft.com/office/powerpoint/2010/main" val="2098748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baseline="0" dirty="0" smtClean="0"/>
              <a:t>STL ONLY</a:t>
            </a:r>
            <a:endParaRPr lang="en-US"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31</a:t>
            </a:fld>
            <a:endParaRPr lang="en-US"/>
          </a:p>
        </p:txBody>
      </p:sp>
    </p:spTree>
    <p:extLst>
      <p:ext uri="{BB962C8B-B14F-4D97-AF65-F5344CB8AC3E}">
        <p14:creationId xmlns:p14="http://schemas.microsoft.com/office/powerpoint/2010/main" val="346419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700" baseline="0" dirty="0" smtClean="0"/>
              <a:t>Davies Mary Lanier – CAO </a:t>
            </a:r>
          </a:p>
          <a:p>
            <a:endParaRPr lang="en-US" sz="1700" dirty="0" smtClean="0"/>
          </a:p>
          <a:p>
            <a:pPr rtl="0"/>
            <a:r>
              <a:rPr lang="en-US" sz="1800" b="0" i="0" u="none" strike="noStrike" kern="1200" dirty="0" smtClean="0">
                <a:solidFill>
                  <a:schemeClr val="tx1"/>
                </a:solidFill>
                <a:effectLst/>
                <a:latin typeface="+mn-lt"/>
                <a:ea typeface="+mn-ea"/>
                <a:cs typeface="+mn-cs"/>
              </a:rPr>
              <a:t>An exciting year/lot going on</a:t>
            </a:r>
            <a:endParaRPr lang="en-US" sz="1600" b="0" dirty="0" smtClean="0">
              <a:effectLst/>
            </a:endParaRPr>
          </a:p>
          <a:p>
            <a:pPr rtl="0"/>
            <a:r>
              <a:rPr lang="en-US" sz="1800" b="0" i="0" u="none" strike="noStrike" kern="1200" dirty="0" smtClean="0">
                <a:solidFill>
                  <a:schemeClr val="tx1"/>
                </a:solidFill>
                <a:effectLst/>
                <a:latin typeface="+mn-lt"/>
                <a:ea typeface="+mn-ea"/>
                <a:cs typeface="+mn-cs"/>
              </a:rPr>
              <a:t>Getting closer to 2020, and new hospitals are just around the corner – Mission Bernal opens in just 6 months</a:t>
            </a:r>
            <a:endParaRPr lang="en-US" sz="1600" b="0" dirty="0" smtClean="0">
              <a:effectLst/>
            </a:endParaRPr>
          </a:p>
          <a:p>
            <a:pPr rtl="0"/>
            <a:r>
              <a:rPr lang="en-US" sz="1800" b="0" i="0" u="none" strike="noStrike" kern="1200" dirty="0" smtClean="0">
                <a:solidFill>
                  <a:schemeClr val="tx1"/>
                </a:solidFill>
                <a:effectLst/>
                <a:latin typeface="+mn-lt"/>
                <a:ea typeface="+mn-ea"/>
                <a:cs typeface="+mn-cs"/>
              </a:rPr>
              <a:t>A lot happening at Davies too.</a:t>
            </a:r>
            <a:endParaRPr lang="en-US" sz="1600" b="0" dirty="0" smtClean="0">
              <a:effectLst/>
            </a:endParaRPr>
          </a:p>
          <a:p>
            <a:pPr rtl="0"/>
            <a:r>
              <a:rPr lang="en-US" sz="1800" b="0" i="0" u="none" strike="noStrike" kern="1200" dirty="0" smtClean="0">
                <a:solidFill>
                  <a:schemeClr val="tx1"/>
                </a:solidFill>
                <a:effectLst/>
                <a:latin typeface="+mn-lt"/>
                <a:ea typeface="+mn-ea"/>
                <a:cs typeface="+mn-cs"/>
              </a:rPr>
              <a:t>We are ONE CPMC and these transitions touch all of us</a:t>
            </a:r>
            <a:endParaRPr lang="en-US" sz="1600" b="0" dirty="0" smtClean="0">
              <a:effectLst/>
            </a:endParaRPr>
          </a:p>
          <a:p>
            <a:pPr rtl="0"/>
            <a:r>
              <a:rPr lang="en-US" sz="1800" b="0" i="0" u="none" strike="noStrike" kern="1200" dirty="0" smtClean="0">
                <a:solidFill>
                  <a:schemeClr val="tx1"/>
                </a:solidFill>
                <a:effectLst/>
                <a:latin typeface="+mn-lt"/>
                <a:ea typeface="+mn-ea"/>
                <a:cs typeface="+mn-cs"/>
              </a:rPr>
              <a:t>It’s going to be a new world for CPMC</a:t>
            </a:r>
            <a:r>
              <a:rPr lang="en-US" sz="1600" b="0" i="0" u="none" strike="noStrike" kern="1200" dirty="0" smtClean="0">
                <a:solidFill>
                  <a:schemeClr val="tx1"/>
                </a:solidFill>
                <a:effectLst/>
                <a:latin typeface="+mn-lt"/>
                <a:ea typeface="+mn-ea"/>
                <a:cs typeface="+mn-cs"/>
              </a:rPr>
              <a:t>.</a:t>
            </a:r>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3</a:t>
            </a:fld>
            <a:endParaRPr lang="en-US"/>
          </a:p>
        </p:txBody>
      </p:sp>
    </p:spTree>
    <p:extLst>
      <p:ext uri="{BB962C8B-B14F-4D97-AF65-F5344CB8AC3E}">
        <p14:creationId xmlns:p14="http://schemas.microsoft.com/office/powerpoint/2010/main" val="24894412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effectLst/>
              </a:rPr>
              <a:t>(STL ONLY)</a:t>
            </a:r>
          </a:p>
          <a:p>
            <a:r>
              <a:rPr lang="en-US" dirty="0" smtClean="0">
                <a:effectLst/>
              </a:rPr>
              <a:t>Pretty</a:t>
            </a:r>
            <a:r>
              <a:rPr lang="en-US" baseline="0" dirty="0" smtClean="0">
                <a:effectLst/>
              </a:rPr>
              <a:t> </a:t>
            </a:r>
            <a:r>
              <a:rPr lang="en-US" baseline="0" dirty="0" smtClean="0">
                <a:effectLst/>
              </a:rPr>
              <a:t>soon its going to look like Mission Bernal is ready for us. The construction fences will come down. </a:t>
            </a:r>
            <a:endParaRPr lang="en-US" baseline="0" dirty="0" smtClean="0">
              <a:effectLst/>
            </a:endParaRPr>
          </a:p>
          <a:p>
            <a:endParaRPr lang="en-US" baseline="0" dirty="0" smtClean="0">
              <a:effectLst/>
            </a:endParaRPr>
          </a:p>
          <a:p>
            <a:r>
              <a:rPr lang="en-US" baseline="0" dirty="0" smtClean="0">
                <a:effectLst/>
              </a:rPr>
              <a:t>The </a:t>
            </a:r>
            <a:r>
              <a:rPr lang="en-US" baseline="0" dirty="0" smtClean="0">
                <a:effectLst/>
              </a:rPr>
              <a:t>construction team will be turning over the building to management. </a:t>
            </a:r>
            <a:endParaRPr lang="en-US" baseline="0" dirty="0" smtClean="0">
              <a:effectLst/>
            </a:endParaRPr>
          </a:p>
          <a:p>
            <a:endParaRPr lang="en-US" baseline="0" dirty="0" smtClean="0">
              <a:effectLst/>
            </a:endParaRPr>
          </a:p>
          <a:p>
            <a:r>
              <a:rPr lang="en-US" baseline="0" dirty="0" smtClean="0">
                <a:effectLst/>
              </a:rPr>
              <a:t>But </a:t>
            </a:r>
            <a:r>
              <a:rPr lang="en-US" baseline="0" dirty="0" smtClean="0">
                <a:effectLst/>
              </a:rPr>
              <a:t>it’s still not for prime time, there won’t be any entry permitted for a </a:t>
            </a:r>
            <a:r>
              <a:rPr lang="en-US" baseline="0" dirty="0" smtClean="0">
                <a:effectLst/>
              </a:rPr>
              <a:t>while</a:t>
            </a:r>
            <a:r>
              <a:rPr lang="en-US" baseline="0" dirty="0" smtClean="0">
                <a:effectLst/>
              </a:rPr>
              <a:t>. </a:t>
            </a:r>
            <a:endParaRPr lang="en-US" baseline="0" dirty="0" smtClean="0">
              <a:effectLst/>
            </a:endParaRPr>
          </a:p>
          <a:p>
            <a:endParaRPr lang="en-US" baseline="0" dirty="0" smtClean="0">
              <a:effectLst/>
            </a:endParaRPr>
          </a:p>
          <a:p>
            <a:r>
              <a:rPr lang="en-US" baseline="0" dirty="0" smtClean="0">
                <a:effectLst/>
              </a:rPr>
              <a:t>So </a:t>
            </a:r>
            <a:r>
              <a:rPr lang="en-US" baseline="0" dirty="0" smtClean="0">
                <a:effectLst/>
              </a:rPr>
              <a:t>be patient. You’ll be getting tours as part of the training program</a:t>
            </a:r>
            <a:r>
              <a:rPr lang="en-US" baseline="0" dirty="0" smtClean="0">
                <a:effectLst/>
              </a:rPr>
              <a:t>.</a:t>
            </a:r>
          </a:p>
          <a:p>
            <a:endParaRPr lang="en-US" baseline="0"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32</a:t>
            </a:fld>
            <a:endParaRPr lang="en-US"/>
          </a:p>
        </p:txBody>
      </p:sp>
    </p:spTree>
    <p:extLst>
      <p:ext uri="{BB962C8B-B14F-4D97-AF65-F5344CB8AC3E}">
        <p14:creationId xmlns:p14="http://schemas.microsoft.com/office/powerpoint/2010/main" val="2598593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a:t>
            </a:r>
            <a:r>
              <a:rPr lang="en-US" b="1" dirty="0" smtClean="0"/>
              <a:t> XX%</a:t>
            </a:r>
            <a:r>
              <a:rPr lang="en-US" dirty="0" smtClean="0"/>
              <a:t> there.</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33</a:t>
            </a:fld>
            <a:endParaRPr lang="en-US"/>
          </a:p>
        </p:txBody>
      </p:sp>
    </p:spTree>
    <p:extLst>
      <p:ext uri="{BB962C8B-B14F-4D97-AF65-F5344CB8AC3E}">
        <p14:creationId xmlns:p14="http://schemas.microsoft.com/office/powerpoint/2010/main" val="1035439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(PAC ONLY)</a:t>
            </a:r>
          </a:p>
          <a:p>
            <a:r>
              <a:rPr lang="en-US" dirty="0" smtClean="0"/>
              <a:t>Regarding</a:t>
            </a:r>
            <a:r>
              <a:rPr lang="en-US" baseline="0" dirty="0" smtClean="0"/>
              <a:t> </a:t>
            </a:r>
            <a:r>
              <a:rPr lang="en-US" baseline="0" dirty="0" smtClean="0"/>
              <a:t>4North, 5North and South. We </a:t>
            </a:r>
            <a:r>
              <a:rPr lang="en-US" baseline="0" dirty="0" smtClean="0"/>
              <a:t>yet know because </a:t>
            </a:r>
            <a:r>
              <a:rPr lang="en-US" baseline="0" dirty="0" smtClean="0"/>
              <a:t>frankly there are some complexities and we want to do it right. </a:t>
            </a:r>
          </a:p>
          <a:p>
            <a:endParaRPr lang="en-US" baseline="0" dirty="0" smtClean="0"/>
          </a:p>
          <a:p>
            <a:r>
              <a:rPr lang="en-US" baseline="0" dirty="0" smtClean="0"/>
              <a:t>For example if we move one of the units in its entirety to Mission Bernal will there be enough backup clinical support? </a:t>
            </a:r>
            <a:endParaRPr lang="en-US" baseline="0" dirty="0" smtClean="0"/>
          </a:p>
          <a:p>
            <a:r>
              <a:rPr lang="en-US" baseline="0" dirty="0" smtClean="0"/>
              <a:t>Or </a:t>
            </a:r>
            <a:r>
              <a:rPr lang="en-US" baseline="0" dirty="0" smtClean="0"/>
              <a:t>what about admitting and referring physicians and their preferences? </a:t>
            </a:r>
            <a:endParaRPr lang="en-US" baseline="0" dirty="0" smtClean="0"/>
          </a:p>
          <a:p>
            <a:r>
              <a:rPr lang="en-US" baseline="0" dirty="0" smtClean="0"/>
              <a:t>And </a:t>
            </a:r>
            <a:r>
              <a:rPr lang="en-US" baseline="0" dirty="0" smtClean="0"/>
              <a:t>then what about staffing, do we move a unit to one campus or split it among two or more campuses? </a:t>
            </a:r>
            <a:endParaRPr lang="en-US" baseline="0" dirty="0" smtClean="0"/>
          </a:p>
          <a:p>
            <a:r>
              <a:rPr lang="en-US" baseline="0" dirty="0" smtClean="0"/>
              <a:t>And </a:t>
            </a:r>
            <a:r>
              <a:rPr lang="en-US" baseline="0" dirty="0" smtClean="0"/>
              <a:t>where do individual staff members go, which requires discussions with union about matters such as seniority.</a:t>
            </a:r>
          </a:p>
          <a:p>
            <a:endParaRPr lang="en-US" baseline="0" dirty="0" smtClean="0"/>
          </a:p>
          <a:p>
            <a:r>
              <a:rPr lang="en-US" baseline="0" dirty="0" smtClean="0"/>
              <a:t>We’re working towards a decision hopefully in April.</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34</a:t>
            </a:fld>
            <a:endParaRPr lang="en-US"/>
          </a:p>
        </p:txBody>
      </p:sp>
    </p:spTree>
    <p:extLst>
      <p:ext uri="{BB962C8B-B14F-4D97-AF65-F5344CB8AC3E}">
        <p14:creationId xmlns:p14="http://schemas.microsoft.com/office/powerpoint/2010/main" val="4523181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(PAC ONLY)</a:t>
            </a:r>
            <a:endParaRPr lang="en-US" dirty="0" smtClean="0"/>
          </a:p>
        </p:txBody>
      </p:sp>
      <p:sp>
        <p:nvSpPr>
          <p:cNvPr id="4" name="Slide Number Placeholder 3"/>
          <p:cNvSpPr>
            <a:spLocks noGrp="1"/>
          </p:cNvSpPr>
          <p:nvPr>
            <p:ph type="sldNum" sz="quarter" idx="10"/>
          </p:nvPr>
        </p:nvSpPr>
        <p:spPr/>
        <p:txBody>
          <a:bodyPr/>
          <a:lstStyle/>
          <a:p>
            <a:fld id="{AF6474D0-1D33-45EC-A627-E1B5BEA0B973}" type="slidenum">
              <a:rPr lang="en-US" smtClean="0"/>
              <a:pPr/>
              <a:t>35</a:t>
            </a:fld>
            <a:endParaRPr lang="en-US"/>
          </a:p>
        </p:txBody>
      </p:sp>
    </p:spTree>
    <p:extLst>
      <p:ext uri="{BB962C8B-B14F-4D97-AF65-F5344CB8AC3E}">
        <p14:creationId xmlns:p14="http://schemas.microsoft.com/office/powerpoint/2010/main" val="39659852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dirty="0" smtClean="0"/>
              <a:t>(PAC ONLY)</a:t>
            </a:r>
          </a:p>
        </p:txBody>
      </p:sp>
      <p:sp>
        <p:nvSpPr>
          <p:cNvPr id="4" name="Slide Number Placeholder 3"/>
          <p:cNvSpPr>
            <a:spLocks noGrp="1"/>
          </p:cNvSpPr>
          <p:nvPr>
            <p:ph type="sldNum" sz="quarter" idx="10"/>
          </p:nvPr>
        </p:nvSpPr>
        <p:spPr/>
        <p:txBody>
          <a:bodyPr/>
          <a:lstStyle/>
          <a:p>
            <a:fld id="{AF6474D0-1D33-45EC-A627-E1B5BEA0B973}" type="slidenum">
              <a:rPr lang="en-US" smtClean="0"/>
              <a:pPr/>
              <a:t>36</a:t>
            </a:fld>
            <a:endParaRPr lang="en-US"/>
          </a:p>
        </p:txBody>
      </p:sp>
    </p:spTree>
    <p:extLst>
      <p:ext uri="{BB962C8B-B14F-4D97-AF65-F5344CB8AC3E}">
        <p14:creationId xmlns:p14="http://schemas.microsoft.com/office/powerpoint/2010/main" val="3466844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 Only)</a:t>
            </a:r>
          </a:p>
          <a:p>
            <a:r>
              <a:rPr lang="en-US" dirty="0" smtClean="0"/>
              <a:t>::</a:t>
            </a:r>
            <a:r>
              <a:rPr lang="en-US" dirty="0" smtClean="0"/>
              <a:t>Kathy</a:t>
            </a:r>
            <a:r>
              <a:rPr lang="en-US" baseline="0" dirty="0" smtClean="0"/>
              <a:t>/WB – Could these be arranged in a smarter/easier to search order.</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37</a:t>
            </a:fld>
            <a:endParaRPr lang="en-US"/>
          </a:p>
        </p:txBody>
      </p:sp>
    </p:spTree>
    <p:extLst>
      <p:ext uri="{BB962C8B-B14F-4D97-AF65-F5344CB8AC3E}">
        <p14:creationId xmlns:p14="http://schemas.microsoft.com/office/powerpoint/2010/main" val="28574704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38</a:t>
            </a:fld>
            <a:endParaRPr lang="en-US"/>
          </a:p>
        </p:txBody>
      </p:sp>
    </p:spTree>
    <p:extLst>
      <p:ext uri="{BB962C8B-B14F-4D97-AF65-F5344CB8AC3E}">
        <p14:creationId xmlns:p14="http://schemas.microsoft.com/office/powerpoint/2010/main" val="23301068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39</a:t>
            </a:fld>
            <a:endParaRPr lang="en-US"/>
          </a:p>
        </p:txBody>
      </p:sp>
    </p:spTree>
    <p:extLst>
      <p:ext uri="{BB962C8B-B14F-4D97-AF65-F5344CB8AC3E}">
        <p14:creationId xmlns:p14="http://schemas.microsoft.com/office/powerpoint/2010/main" val="33139196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41</a:t>
            </a:fld>
            <a:endParaRPr lang="en-US"/>
          </a:p>
        </p:txBody>
      </p:sp>
    </p:spTree>
    <p:extLst>
      <p:ext uri="{BB962C8B-B14F-4D97-AF65-F5344CB8AC3E}">
        <p14:creationId xmlns:p14="http://schemas.microsoft.com/office/powerpoint/2010/main" val="39322338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42</a:t>
            </a:fld>
            <a:endParaRPr lang="en-US"/>
          </a:p>
        </p:txBody>
      </p:sp>
    </p:spTree>
    <p:extLst>
      <p:ext uri="{BB962C8B-B14F-4D97-AF65-F5344CB8AC3E}">
        <p14:creationId xmlns:p14="http://schemas.microsoft.com/office/powerpoint/2010/main" val="3505758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700" baseline="0" dirty="0" smtClean="0"/>
              <a:t>STL Shannon Thomas – Director of Nursing</a:t>
            </a:r>
            <a:endParaRPr lang="en-US" sz="1700" dirty="0" smtClean="0"/>
          </a:p>
          <a:p>
            <a:endParaRPr lang="en-US" sz="1700" dirty="0" smtClean="0"/>
          </a:p>
          <a:p>
            <a:r>
              <a:rPr lang="en-US" sz="1700" dirty="0" smtClean="0"/>
              <a:t>An exciting year/lot going on</a:t>
            </a:r>
          </a:p>
          <a:p>
            <a:r>
              <a:rPr lang="en-US" sz="1700" dirty="0" smtClean="0"/>
              <a:t>Getting closer to 2020, and new hospitals are just around the corner</a:t>
            </a:r>
          </a:p>
          <a:p>
            <a:r>
              <a:rPr lang="en-US" sz="1700" dirty="0" smtClean="0"/>
              <a:t>Key right now: communicating more with you re the transition/creating plans to ensure a smooth transition-for</a:t>
            </a:r>
            <a:r>
              <a:rPr lang="en-US" sz="1700" baseline="0" dirty="0" smtClean="0"/>
              <a:t> you and our patients.</a:t>
            </a:r>
          </a:p>
          <a:p>
            <a:endParaRPr lang="en-US" sz="1700" baseline="0" dirty="0" smtClean="0"/>
          </a:p>
          <a:p>
            <a:pPr marL="0" marR="0" lvl="0" indent="0" algn="l" defTabSz="571500" rtl="0" eaLnBrk="1" fontAlgn="auto" latinLnBrk="0" hangingPunct="1">
              <a:lnSpc>
                <a:spcPct val="100000"/>
              </a:lnSpc>
              <a:spcBef>
                <a:spcPts val="0"/>
              </a:spcBef>
              <a:spcAft>
                <a:spcPts val="0"/>
              </a:spcAft>
              <a:buClrTx/>
              <a:buSzTx/>
              <a:buFontTx/>
              <a:buNone/>
              <a:tabLst/>
              <a:defRPr/>
            </a:pPr>
            <a:r>
              <a:rPr lang="en-US" sz="1700" dirty="0" smtClean="0"/>
              <a:t>PAC Ameet Nanda</a:t>
            </a:r>
            <a:r>
              <a:rPr lang="en-US" sz="1700" baseline="0" dirty="0" smtClean="0"/>
              <a:t> – SA/VP</a:t>
            </a:r>
            <a:endParaRPr lang="en-US" sz="1700" dirty="0" smtClean="0"/>
          </a:p>
          <a:p>
            <a:r>
              <a:rPr lang="en-US" sz="1700" dirty="0" smtClean="0"/>
              <a:t>CAL Diane</a:t>
            </a:r>
            <a:r>
              <a:rPr lang="en-US" sz="1700" baseline="0" dirty="0" smtClean="0"/>
              <a:t> Petruzzella – VP of Surgical Services</a:t>
            </a:r>
          </a:p>
          <a:p>
            <a:r>
              <a:rPr lang="en-US" sz="1700" baseline="0" dirty="0" smtClean="0"/>
              <a:t>Davies Mary Lanier – CAO </a:t>
            </a:r>
          </a:p>
          <a:p>
            <a:r>
              <a:rPr lang="en-US" sz="1700" baseline="0" dirty="0" smtClean="0"/>
              <a:t>STL Shannon Thomas – Director of Nursing</a:t>
            </a:r>
            <a:endParaRPr lang="en-US" sz="1700" dirty="0" smtClean="0"/>
          </a:p>
          <a:p>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4</a:t>
            </a:fld>
            <a:endParaRPr lang="en-US"/>
          </a:p>
        </p:txBody>
      </p:sp>
    </p:spTree>
    <p:extLst>
      <p:ext uri="{BB962C8B-B14F-4D97-AF65-F5344CB8AC3E}">
        <p14:creationId xmlns:p14="http://schemas.microsoft.com/office/powerpoint/2010/main" val="2426927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Available</a:t>
            </a:r>
            <a:r>
              <a:rPr lang="en-US" baseline="0" dirty="0" smtClean="0"/>
              <a:t> at all campuses starting?</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43</a:t>
            </a:fld>
            <a:endParaRPr lang="en-US"/>
          </a:p>
        </p:txBody>
      </p:sp>
    </p:spTree>
    <p:extLst>
      <p:ext uri="{BB962C8B-B14F-4D97-AF65-F5344CB8AC3E}">
        <p14:creationId xmlns:p14="http://schemas.microsoft.com/office/powerpoint/2010/main" val="3814998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3600" baseline="30000" dirty="0"/>
              <a:t>Importance of measuring </a:t>
            </a:r>
            <a:br>
              <a:rPr lang="en-US" sz="3600" baseline="30000" dirty="0"/>
            </a:br>
            <a:r>
              <a:rPr lang="en-US" sz="3600" baseline="30000" dirty="0"/>
              <a:t>how we are doing </a:t>
            </a:r>
          </a:p>
          <a:p>
            <a:pPr rtl="0"/>
            <a:endParaRPr lang="en-US" sz="3600" baseline="30000" dirty="0"/>
          </a:p>
          <a:p>
            <a:pPr rtl="0"/>
            <a:r>
              <a:rPr lang="en-US" sz="3600" baseline="30000" dirty="0"/>
              <a:t>Investment in becoming a </a:t>
            </a:r>
            <a:br>
              <a:rPr lang="en-US" sz="3600" baseline="30000" dirty="0"/>
            </a:br>
            <a:r>
              <a:rPr lang="en-US" sz="3600" baseline="30000" dirty="0"/>
              <a:t>highly reliable organization</a:t>
            </a:r>
          </a:p>
          <a:p>
            <a:pPr rtl="0"/>
            <a:endParaRPr lang="en-US" sz="3600" baseline="30000" dirty="0"/>
          </a:p>
          <a:p>
            <a:pPr rtl="0"/>
            <a:r>
              <a:rPr lang="en-US" sz="3600" baseline="30000" dirty="0"/>
              <a:t>Share, learn, reward </a:t>
            </a:r>
            <a:endParaRPr lang="en-US" sz="4800"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44</a:t>
            </a:fld>
            <a:endParaRPr lang="en-US"/>
          </a:p>
        </p:txBody>
      </p:sp>
    </p:spTree>
    <p:extLst>
      <p:ext uri="{BB962C8B-B14F-4D97-AF65-F5344CB8AC3E}">
        <p14:creationId xmlns:p14="http://schemas.microsoft.com/office/powerpoint/2010/main" val="37626443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ERIC: Update from Bing (new</a:t>
            </a:r>
            <a:r>
              <a:rPr lang="en-US" baseline="0" dirty="0" smtClean="0"/>
              <a:t> metrics?) Dollar Payouts? Kelly Kha?</a:t>
            </a:r>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45</a:t>
            </a:fld>
            <a:endParaRPr lang="en-US"/>
          </a:p>
        </p:txBody>
      </p:sp>
    </p:spTree>
    <p:extLst>
      <p:ext uri="{BB962C8B-B14F-4D97-AF65-F5344CB8AC3E}">
        <p14:creationId xmlns:p14="http://schemas.microsoft.com/office/powerpoint/2010/main" val="3658157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&gt;&gt;EG</a:t>
            </a:r>
            <a:r>
              <a:rPr lang="en-US" baseline="0" dirty="0" smtClean="0"/>
              <a:t> : </a:t>
            </a:r>
            <a:r>
              <a:rPr lang="en-US" dirty="0" smtClean="0"/>
              <a:t>Patient</a:t>
            </a:r>
            <a:r>
              <a:rPr lang="en-US" baseline="0" dirty="0" smtClean="0"/>
              <a:t> Interaction Photo</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46</a:t>
            </a:fld>
            <a:endParaRPr lang="en-US"/>
          </a:p>
        </p:txBody>
      </p:sp>
    </p:spTree>
    <p:extLst>
      <p:ext uri="{BB962C8B-B14F-4D97-AF65-F5344CB8AC3E}">
        <p14:creationId xmlns:p14="http://schemas.microsoft.com/office/powerpoint/2010/main" val="39460472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47</a:t>
            </a:fld>
            <a:endParaRPr lang="en-US"/>
          </a:p>
        </p:txBody>
      </p:sp>
    </p:spTree>
    <p:extLst>
      <p:ext uri="{BB962C8B-B14F-4D97-AF65-F5344CB8AC3E}">
        <p14:creationId xmlns:p14="http://schemas.microsoft.com/office/powerpoint/2010/main" val="15119985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&gt;&gt;EG UPDATE</a:t>
            </a:r>
            <a:r>
              <a:rPr lang="en-US" baseline="0" dirty="0" smtClean="0"/>
              <a:t> DATA from Manda</a:t>
            </a:r>
          </a:p>
          <a:p>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48</a:t>
            </a:fld>
            <a:endParaRPr lang="en-US"/>
          </a:p>
        </p:txBody>
      </p:sp>
    </p:spTree>
    <p:extLst>
      <p:ext uri="{BB962C8B-B14F-4D97-AF65-F5344CB8AC3E}">
        <p14:creationId xmlns:p14="http://schemas.microsoft.com/office/powerpoint/2010/main" val="31792039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trend is downward</a:t>
            </a:r>
            <a:r>
              <a:rPr lang="en-US" baseline="0" dirty="0" smtClean="0"/>
              <a:t> (all acute care hospitals?) even though there was a spike with the flu season. </a:t>
            </a:r>
          </a:p>
          <a:p>
            <a:r>
              <a:rPr lang="en-US" baseline="0" dirty="0" smtClean="0"/>
              <a:t>Acknowledge this can be a concern, what does it mean to your job, #of shifts?</a:t>
            </a:r>
          </a:p>
          <a:p>
            <a:r>
              <a:rPr lang="en-US" baseline="0" dirty="0" smtClean="0"/>
              <a:t>Will it change when we move into the new hospitals?</a:t>
            </a:r>
            <a:endParaRPr lang="en-US" dirty="0" smtClean="0"/>
          </a:p>
        </p:txBody>
      </p:sp>
      <p:sp>
        <p:nvSpPr>
          <p:cNvPr id="4" name="Slide Number Placeholder 3"/>
          <p:cNvSpPr>
            <a:spLocks noGrp="1"/>
          </p:cNvSpPr>
          <p:nvPr>
            <p:ph type="sldNum" sz="quarter" idx="10"/>
          </p:nvPr>
        </p:nvSpPr>
        <p:spPr/>
        <p:txBody>
          <a:bodyPr/>
          <a:lstStyle/>
          <a:p>
            <a:fld id="{AF6474D0-1D33-45EC-A627-E1B5BEA0B973}" type="slidenum">
              <a:rPr lang="en-US" smtClean="0"/>
              <a:pPr/>
              <a:t>49</a:t>
            </a:fld>
            <a:endParaRPr lang="en-US"/>
          </a:p>
        </p:txBody>
      </p:sp>
    </p:spTree>
    <p:extLst>
      <p:ext uri="{BB962C8B-B14F-4D97-AF65-F5344CB8AC3E}">
        <p14:creationId xmlns:p14="http://schemas.microsoft.com/office/powerpoint/2010/main" val="5218548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Growth in SF</a:t>
            </a:r>
            <a:r>
              <a:rPr lang="en-US" baseline="0" dirty="0" smtClean="0"/>
              <a:t> focused on SOMA/Mission Bernal Area = a key opportunity</a:t>
            </a:r>
          </a:p>
          <a:p>
            <a:r>
              <a:rPr lang="en-US" baseline="0" dirty="0" smtClean="0"/>
              <a:t>Also younger population: Have your baby at MB = Creates relationships/loyalty</a:t>
            </a:r>
          </a:p>
          <a:p>
            <a:r>
              <a:rPr lang="en-US" baseline="0" dirty="0" smtClean="0"/>
              <a:t>Plus fantastic new ED to let community know about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AF6474D0-1D33-45EC-A627-E1B5BEA0B973}" type="slidenum">
              <a:rPr lang="en-US" smtClean="0"/>
              <a:pPr/>
              <a:t>50</a:t>
            </a:fld>
            <a:endParaRPr lang="en-US"/>
          </a:p>
        </p:txBody>
      </p:sp>
    </p:spTree>
    <p:extLst>
      <p:ext uri="{BB962C8B-B14F-4D97-AF65-F5344CB8AC3E}">
        <p14:creationId xmlns:p14="http://schemas.microsoft.com/office/powerpoint/2010/main" val="8374223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smtClean="0"/>
              <a:t>We are each an important and critical </a:t>
            </a:r>
            <a:br>
              <a:rPr lang="en-US" dirty="0" smtClean="0"/>
            </a:br>
            <a:r>
              <a:rPr lang="en-US" dirty="0" smtClean="0"/>
              <a:t>part of CPMC</a:t>
            </a:r>
          </a:p>
          <a:p>
            <a:pPr rtl="0"/>
            <a:r>
              <a:rPr lang="en-US" dirty="0" smtClean="0"/>
              <a:t>A complex organization</a:t>
            </a:r>
          </a:p>
          <a:p>
            <a:pPr rtl="0"/>
            <a:r>
              <a:rPr lang="en-US" dirty="0" smtClean="0"/>
              <a:t>Responsible to ourselves and our team </a:t>
            </a:r>
            <a:br>
              <a:rPr lang="en-US" dirty="0" smtClean="0"/>
            </a:br>
            <a:r>
              <a:rPr lang="en-US" dirty="0" smtClean="0"/>
              <a:t>for doing our best</a:t>
            </a:r>
          </a:p>
          <a:p>
            <a:pPr rtl="0"/>
            <a:r>
              <a:rPr lang="en-US" dirty="0" smtClean="0"/>
              <a:t>Personal accountability</a:t>
            </a:r>
            <a:endParaRPr lang="en-US" b="1"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51</a:t>
            </a:fld>
            <a:endParaRPr lang="en-US"/>
          </a:p>
        </p:txBody>
      </p:sp>
    </p:spTree>
    <p:extLst>
      <p:ext uri="{BB962C8B-B14F-4D97-AF65-F5344CB8AC3E}">
        <p14:creationId xmlns:p14="http://schemas.microsoft.com/office/powerpoint/2010/main" val="586236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52</a:t>
            </a:fld>
            <a:endParaRPr lang="en-US"/>
          </a:p>
        </p:txBody>
      </p:sp>
    </p:spTree>
    <p:extLst>
      <p:ext uri="{BB962C8B-B14F-4D97-AF65-F5344CB8AC3E}">
        <p14:creationId xmlns:p14="http://schemas.microsoft.com/office/powerpoint/2010/main" val="1697454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a:t>Just a quick reminder re our CPMC2020 themes.</a:t>
            </a:r>
          </a:p>
          <a:p>
            <a:pPr rtl="0"/>
            <a:r>
              <a:rPr lang="en-US" dirty="0"/>
              <a:t>More than just bricks and mortar: 4 Themes moving </a:t>
            </a:r>
            <a:r>
              <a:rPr lang="en-US" dirty="0" smtClean="0"/>
              <a:t>forward</a:t>
            </a:r>
          </a:p>
          <a:p>
            <a:pPr rtl="0"/>
            <a:endParaRPr lang="en-US" dirty="0" smtClean="0"/>
          </a:p>
          <a:p>
            <a:pPr rtl="0"/>
            <a:r>
              <a:rPr lang="en-US" dirty="0" smtClean="0"/>
              <a:t>&gt;&gt;Need new photos</a:t>
            </a:r>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5</a:t>
            </a:fld>
            <a:endParaRPr lang="en-US"/>
          </a:p>
        </p:txBody>
      </p:sp>
    </p:spTree>
    <p:extLst>
      <p:ext uri="{BB962C8B-B14F-4D97-AF65-F5344CB8AC3E}">
        <p14:creationId xmlns:p14="http://schemas.microsoft.com/office/powerpoint/2010/main" val="639022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Davies employees have more to contend with than SLH or Pac/Cal employees- you are working in  construction environment.</a:t>
            </a:r>
            <a:endParaRPr lang="en-US" b="0" dirty="0" smtClean="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53</a:t>
            </a:fld>
            <a:endParaRPr lang="en-US"/>
          </a:p>
        </p:txBody>
      </p:sp>
    </p:spTree>
    <p:extLst>
      <p:ext uri="{BB962C8B-B14F-4D97-AF65-F5344CB8AC3E}">
        <p14:creationId xmlns:p14="http://schemas.microsoft.com/office/powerpoint/2010/main" val="24052504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Davies employees have more to contend with than SLH or Pac/Cal employees- you are working in  construction environment.</a:t>
            </a:r>
            <a:endParaRPr lang="en-US" b="0" dirty="0" smtClean="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54</a:t>
            </a:fld>
            <a:endParaRPr lang="en-US"/>
          </a:p>
        </p:txBody>
      </p:sp>
    </p:spTree>
    <p:extLst>
      <p:ext uri="{BB962C8B-B14F-4D97-AF65-F5344CB8AC3E}">
        <p14:creationId xmlns:p14="http://schemas.microsoft.com/office/powerpoint/2010/main" val="17956127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kern="1200" dirty="0" smtClean="0">
                <a:solidFill>
                  <a:schemeClr val="tx1"/>
                </a:solidFill>
                <a:effectLst/>
                <a:latin typeface="+mn-lt"/>
                <a:ea typeface="+mn-ea"/>
                <a:cs typeface="+mn-cs"/>
              </a:rPr>
              <a:t>For People moving to Van Ness, we’ll have more information in April. In the meantime here’s a reminder</a:t>
            </a:r>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55</a:t>
            </a:fld>
            <a:endParaRPr lang="en-US"/>
          </a:p>
        </p:txBody>
      </p:sp>
    </p:spTree>
    <p:extLst>
      <p:ext uri="{BB962C8B-B14F-4D97-AF65-F5344CB8AC3E}">
        <p14:creationId xmlns:p14="http://schemas.microsoft.com/office/powerpoint/2010/main" val="33865699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endParaRPr lang="en-US" sz="800" baseline="0" dirty="0" smtClean="0">
              <a:solidFill>
                <a:schemeClr val="bg1"/>
              </a:solidFill>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56</a:t>
            </a:fld>
            <a:endParaRPr lang="en-US"/>
          </a:p>
        </p:txBody>
      </p:sp>
    </p:spTree>
    <p:extLst>
      <p:ext uri="{BB962C8B-B14F-4D97-AF65-F5344CB8AC3E}">
        <p14:creationId xmlns:p14="http://schemas.microsoft.com/office/powerpoint/2010/main" val="36163274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57</a:t>
            </a:fld>
            <a:endParaRPr lang="en-US"/>
          </a:p>
        </p:txBody>
      </p:sp>
    </p:spTree>
    <p:extLst>
      <p:ext uri="{BB962C8B-B14F-4D97-AF65-F5344CB8AC3E}">
        <p14:creationId xmlns:p14="http://schemas.microsoft.com/office/powerpoint/2010/main" val="14198989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for St </a:t>
            </a:r>
            <a:r>
              <a:rPr lang="en-US" dirty="0" err="1" smtClean="0"/>
              <a:t>Lukes</a:t>
            </a:r>
            <a:r>
              <a:rPr lang="en-US" dirty="0" smtClean="0"/>
              <a:t> Town Hall</a:t>
            </a:r>
          </a:p>
        </p:txBody>
      </p:sp>
      <p:sp>
        <p:nvSpPr>
          <p:cNvPr id="4" name="Slide Number Placeholder 3"/>
          <p:cNvSpPr>
            <a:spLocks noGrp="1"/>
          </p:cNvSpPr>
          <p:nvPr>
            <p:ph type="sldNum" sz="quarter" idx="10"/>
          </p:nvPr>
        </p:nvSpPr>
        <p:spPr/>
        <p:txBody>
          <a:bodyPr/>
          <a:lstStyle/>
          <a:p>
            <a:fld id="{AF6474D0-1D33-45EC-A627-E1B5BEA0B973}" type="slidenum">
              <a:rPr lang="en-US" smtClean="0"/>
              <a:pPr/>
              <a:t>58</a:t>
            </a:fld>
            <a:endParaRPr lang="en-US"/>
          </a:p>
        </p:txBody>
      </p:sp>
    </p:spTree>
    <p:extLst>
      <p:ext uri="{BB962C8B-B14F-4D97-AF65-F5344CB8AC3E}">
        <p14:creationId xmlns:p14="http://schemas.microsoft.com/office/powerpoint/2010/main" val="24859813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sz="800" dirty="0" smtClean="0">
                <a:solidFill>
                  <a:schemeClr val="bg1"/>
                </a:solidFill>
              </a:rPr>
              <a:t>Only for St. </a:t>
            </a:r>
            <a:r>
              <a:rPr lang="en-US" sz="800" dirty="0" err="1" smtClean="0">
                <a:solidFill>
                  <a:schemeClr val="bg1"/>
                </a:solidFill>
              </a:rPr>
              <a:t>Lukes</a:t>
            </a:r>
            <a:r>
              <a:rPr lang="en-US" sz="800" dirty="0" smtClean="0">
                <a:solidFill>
                  <a:schemeClr val="bg1"/>
                </a:solidFill>
              </a:rPr>
              <a:t> Town Hall</a:t>
            </a:r>
          </a:p>
        </p:txBody>
      </p:sp>
      <p:sp>
        <p:nvSpPr>
          <p:cNvPr id="4" name="Slide Number Placeholder 3"/>
          <p:cNvSpPr>
            <a:spLocks noGrp="1"/>
          </p:cNvSpPr>
          <p:nvPr>
            <p:ph type="sldNum" sz="quarter" idx="10"/>
          </p:nvPr>
        </p:nvSpPr>
        <p:spPr/>
        <p:txBody>
          <a:bodyPr/>
          <a:lstStyle/>
          <a:p>
            <a:fld id="{2ED5E2CE-A17F-41B4-95F1-561D1303B0FE}" type="slidenum">
              <a:rPr lang="en-US" smtClean="0"/>
              <a:pPr/>
              <a:t>59</a:t>
            </a:fld>
            <a:endParaRPr lang="en-US"/>
          </a:p>
        </p:txBody>
      </p:sp>
    </p:spTree>
    <p:extLst>
      <p:ext uri="{BB962C8B-B14F-4D97-AF65-F5344CB8AC3E}">
        <p14:creationId xmlns:p14="http://schemas.microsoft.com/office/powerpoint/2010/main" val="26147895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CGI photo</a:t>
            </a:r>
          </a:p>
        </p:txBody>
      </p:sp>
      <p:sp>
        <p:nvSpPr>
          <p:cNvPr id="4" name="Slide Number Placeholder 3"/>
          <p:cNvSpPr>
            <a:spLocks noGrp="1"/>
          </p:cNvSpPr>
          <p:nvPr>
            <p:ph type="sldNum" sz="quarter" idx="10"/>
          </p:nvPr>
        </p:nvSpPr>
        <p:spPr/>
        <p:txBody>
          <a:bodyPr/>
          <a:lstStyle/>
          <a:p>
            <a:fld id="{2ED5E2CE-A17F-41B4-95F1-561D1303B0FE}" type="slidenum">
              <a:rPr lang="en-US" smtClean="0"/>
              <a:pPr/>
              <a:t>60</a:t>
            </a:fld>
            <a:endParaRPr lang="en-US"/>
          </a:p>
        </p:txBody>
      </p:sp>
    </p:spTree>
    <p:extLst>
      <p:ext uri="{BB962C8B-B14F-4D97-AF65-F5344CB8AC3E}">
        <p14:creationId xmlns:p14="http://schemas.microsoft.com/office/powerpoint/2010/main" val="28509049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It’s all about change and how we</a:t>
            </a:r>
            <a:r>
              <a:rPr lang="en-US" sz="1800" kern="1200" baseline="0" dirty="0" smtClean="0">
                <a:solidFill>
                  <a:schemeClr val="tx1"/>
                </a:solidFill>
                <a:effectLst/>
                <a:latin typeface="+mn-lt"/>
                <a:ea typeface="+mn-ea"/>
                <a:cs typeface="+mn-cs"/>
              </a:rPr>
              <a:t> manage it. I know that some of you are concerned about what the services relocations, census trends and new technologies might mean to </a:t>
            </a:r>
            <a:r>
              <a:rPr lang="en-US" sz="1800" kern="1200" baseline="0" dirty="0" smtClean="0">
                <a:solidFill>
                  <a:schemeClr val="tx1"/>
                </a:solidFill>
                <a:effectLst/>
                <a:latin typeface="+mn-lt"/>
                <a:ea typeface="+mn-ea"/>
                <a:cs typeface="+mn-cs"/>
              </a:rPr>
              <a:t>you</a:t>
            </a:r>
          </a:p>
          <a:p>
            <a:pPr lvl="0"/>
            <a:endParaRPr lang="en-US" sz="1800" kern="1200" baseline="0" dirty="0" smtClean="0">
              <a:solidFill>
                <a:schemeClr val="tx1"/>
              </a:solidFill>
              <a:effectLst/>
              <a:latin typeface="+mn-lt"/>
              <a:ea typeface="+mn-ea"/>
              <a:cs typeface="+mn-cs"/>
            </a:endParaRPr>
          </a:p>
          <a:p>
            <a:pPr lvl="0"/>
            <a:r>
              <a:rPr lang="en-US" sz="1800" kern="1200" baseline="0" dirty="0" smtClean="0">
                <a:solidFill>
                  <a:schemeClr val="tx1"/>
                </a:solidFill>
                <a:effectLst/>
                <a:latin typeface="+mn-lt"/>
                <a:ea typeface="+mn-ea"/>
                <a:cs typeface="+mn-cs"/>
              </a:rPr>
              <a:t>[Refer to Q&amp;A developed by Tami – Draft</a:t>
            </a:r>
          </a:p>
          <a:p>
            <a:pPr lvl="0"/>
            <a:r>
              <a:rPr lang="en-US" sz="1800" kern="1200" baseline="0" dirty="0" smtClean="0">
                <a:solidFill>
                  <a:schemeClr val="tx1"/>
                </a:solidFill>
                <a:effectLst/>
                <a:latin typeface="+mn-lt"/>
                <a:ea typeface="+mn-ea"/>
                <a:cs typeface="+mn-cs"/>
              </a:rPr>
              <a:t>Goal = no job loss due to moves</a:t>
            </a:r>
          </a:p>
          <a:p>
            <a:pPr lvl="0"/>
            <a:r>
              <a:rPr lang="en-US" sz="1800" kern="1200" baseline="0" dirty="0" smtClean="0">
                <a:solidFill>
                  <a:schemeClr val="tx1"/>
                </a:solidFill>
                <a:effectLst/>
                <a:latin typeface="+mn-lt"/>
                <a:ea typeface="+mn-ea"/>
                <a:cs typeface="+mn-cs"/>
              </a:rPr>
              <a:t>For most, same job, new location</a:t>
            </a:r>
          </a:p>
          <a:p>
            <a:pPr lvl="0"/>
            <a:r>
              <a:rPr lang="en-US" sz="1800" kern="1200" baseline="0" dirty="0" smtClean="0">
                <a:solidFill>
                  <a:schemeClr val="tx1"/>
                </a:solidFill>
                <a:effectLst/>
                <a:latin typeface="+mn-lt"/>
                <a:ea typeface="+mn-ea"/>
                <a:cs typeface="+mn-cs"/>
              </a:rPr>
              <a:t>For some, perhaps different job description in a new location</a:t>
            </a:r>
          </a:p>
          <a:p>
            <a:pPr lvl="0"/>
            <a:r>
              <a:rPr lang="en-US" sz="1800" kern="1200" baseline="0" dirty="0" smtClean="0">
                <a:solidFill>
                  <a:schemeClr val="tx1"/>
                </a:solidFill>
                <a:effectLst/>
                <a:latin typeface="+mn-lt"/>
                <a:ea typeface="+mn-ea"/>
                <a:cs typeface="+mn-cs"/>
              </a:rPr>
              <a:t>For some, virtually no change at all regarding location or actual job]</a:t>
            </a:r>
            <a:endParaRPr lang="en-US" sz="1800" kern="1200" baseline="0" dirty="0" smtClean="0">
              <a:solidFill>
                <a:schemeClr val="tx1"/>
              </a:solidFill>
              <a:effectLst/>
              <a:latin typeface="+mn-lt"/>
              <a:ea typeface="+mn-ea"/>
              <a:cs typeface="+mn-cs"/>
            </a:endParaRPr>
          </a:p>
          <a:p>
            <a:pPr lvl="0"/>
            <a:endParaRPr lang="en-US" sz="1800" kern="1200" baseline="0" dirty="0" smtClean="0">
              <a:solidFill>
                <a:schemeClr val="tx1"/>
              </a:solidFill>
              <a:effectLst/>
              <a:latin typeface="+mn-lt"/>
              <a:ea typeface="+mn-ea"/>
              <a:cs typeface="+mn-cs"/>
            </a:endParaRPr>
          </a:p>
          <a:p>
            <a:pPr lvl="0"/>
            <a:r>
              <a:rPr lang="en-US" sz="1800" kern="1200" baseline="0" dirty="0" smtClean="0">
                <a:solidFill>
                  <a:schemeClr val="tx1"/>
                </a:solidFill>
                <a:effectLst/>
                <a:latin typeface="+mn-lt"/>
                <a:ea typeface="+mn-ea"/>
                <a:cs typeface="+mn-cs"/>
              </a:rPr>
              <a:t>Not to mention, a whole bunch of nitty gritty details.</a:t>
            </a:r>
            <a:endParaRPr lang="en-US" sz="18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61</a:t>
            </a:fld>
            <a:endParaRPr lang="en-US"/>
          </a:p>
        </p:txBody>
      </p:sp>
    </p:spTree>
    <p:extLst>
      <p:ext uri="{BB962C8B-B14F-4D97-AF65-F5344CB8AC3E}">
        <p14:creationId xmlns:p14="http://schemas.microsoft.com/office/powerpoint/2010/main" val="593351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Animate one at a time</a:t>
            </a:r>
          </a:p>
          <a:p>
            <a:pPr lvl="0"/>
            <a:endParaRPr lang="en-US" sz="1800" kern="1200" dirty="0" smtClean="0">
              <a:solidFill>
                <a:schemeClr val="tx1"/>
              </a:solidFill>
              <a:effectLst/>
              <a:latin typeface="+mn-lt"/>
              <a:ea typeface="+mn-ea"/>
              <a:cs typeface="+mn-cs"/>
            </a:endParaRPr>
          </a:p>
          <a:p>
            <a:pPr lvl="0"/>
            <a:r>
              <a:rPr lang="en-US" sz="1800" kern="1200" dirty="0" smtClean="0">
                <a:solidFill>
                  <a:schemeClr val="tx1"/>
                </a:solidFill>
                <a:effectLst/>
                <a:latin typeface="+mn-lt"/>
                <a:ea typeface="+mn-ea"/>
                <a:cs typeface="+mn-cs"/>
              </a:rPr>
              <a:t>[If time seek audience participation]</a:t>
            </a:r>
          </a:p>
        </p:txBody>
      </p:sp>
      <p:sp>
        <p:nvSpPr>
          <p:cNvPr id="4" name="Slide Number Placeholder 3"/>
          <p:cNvSpPr>
            <a:spLocks noGrp="1"/>
          </p:cNvSpPr>
          <p:nvPr>
            <p:ph type="sldNum" sz="quarter" idx="10"/>
          </p:nvPr>
        </p:nvSpPr>
        <p:spPr/>
        <p:txBody>
          <a:bodyPr/>
          <a:lstStyle/>
          <a:p>
            <a:fld id="{2ED5E2CE-A17F-41B4-95F1-561D1303B0FE}" type="slidenum">
              <a:rPr lang="en-US" smtClean="0"/>
              <a:pPr/>
              <a:t>62</a:t>
            </a:fld>
            <a:endParaRPr lang="en-US"/>
          </a:p>
        </p:txBody>
      </p:sp>
    </p:spTree>
    <p:extLst>
      <p:ext uri="{BB962C8B-B14F-4D97-AF65-F5344CB8AC3E}">
        <p14:creationId xmlns:p14="http://schemas.microsoft.com/office/powerpoint/2010/main" val="428504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6</a:t>
            </a:fld>
            <a:endParaRPr lang="en-US"/>
          </a:p>
        </p:txBody>
      </p:sp>
    </p:spTree>
    <p:extLst>
      <p:ext uri="{BB962C8B-B14F-4D97-AF65-F5344CB8AC3E}">
        <p14:creationId xmlns:p14="http://schemas.microsoft.com/office/powerpoint/2010/main" val="1976998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rtl="0"/>
            <a:r>
              <a:rPr lang="en-US" sz="1800" b="0" i="0" u="none" strike="noStrike" kern="1200" dirty="0" smtClean="0">
                <a:solidFill>
                  <a:schemeClr val="tx1"/>
                </a:solidFill>
                <a:effectLst/>
                <a:latin typeface="+mn-lt"/>
                <a:ea typeface="+mn-ea"/>
                <a:cs typeface="+mn-cs"/>
              </a:rPr>
              <a:t>We all cope with change differently – some embrace it, some fight it</a:t>
            </a:r>
            <a:endParaRPr lang="en-US" b="0" dirty="0" smtClean="0">
              <a:effectLst/>
            </a:endParaRPr>
          </a:p>
          <a:p>
            <a:pPr rtl="0"/>
            <a:r>
              <a:rPr lang="en-US" sz="1800" b="0" i="0" u="none" strike="noStrike" kern="1200" dirty="0" smtClean="0">
                <a:solidFill>
                  <a:schemeClr val="tx1"/>
                </a:solidFill>
                <a:effectLst/>
                <a:latin typeface="+mn-lt"/>
                <a:ea typeface="+mn-ea"/>
                <a:cs typeface="+mn-cs"/>
              </a:rPr>
              <a:t>Let’s face it, change is stressful</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And, here’s the thing:  on the list of stressful events in life – where does a hospital move stand? (lower on the list than a death in the family, a divorce, changing jobs0</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It’s all about perspective!</a:t>
            </a:r>
            <a:endParaRPr lang="en-US" b="0" dirty="0" smtClean="0">
              <a:effectLst/>
            </a:endParaRPr>
          </a:p>
          <a:p>
            <a:pPr rtl="0"/>
            <a:r>
              <a:rPr lang="en-US" b="0" dirty="0" smtClean="0">
                <a:effectLst/>
              </a:rPr>
              <a:t/>
            </a:r>
            <a:br>
              <a:rPr lang="en-US" b="0" dirty="0" smtClean="0">
                <a:effectLst/>
              </a:rPr>
            </a:br>
            <a:r>
              <a:rPr lang="en-US" sz="1800" b="1" i="0" u="none" strike="noStrike" kern="1200" dirty="0" smtClean="0">
                <a:solidFill>
                  <a:schemeClr val="tx1"/>
                </a:solidFill>
                <a:effectLst/>
                <a:latin typeface="+mn-lt"/>
                <a:ea typeface="+mn-ea"/>
                <a:cs typeface="+mn-cs"/>
              </a:rPr>
              <a:t>Read poem – negative way first, then positive version. Perhaps share reading with Site Leader</a:t>
            </a:r>
            <a:endParaRPr lang="en-US" b="1"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The fact is: this is an exciting opportunity to make our work life better/be more effective with our patients</a:t>
            </a:r>
            <a:endParaRPr lang="en-US" b="0" dirty="0" smtClean="0">
              <a:effectLst/>
            </a:endParaRPr>
          </a:p>
          <a:p>
            <a:r>
              <a:rPr lang="en-US" dirty="0" smtClean="0"/>
              <a:t/>
            </a:r>
            <a:br>
              <a:rPr lang="en-US" dirty="0" smtClean="0"/>
            </a:br>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63</a:t>
            </a:fld>
            <a:endParaRPr lang="en-US"/>
          </a:p>
        </p:txBody>
      </p:sp>
    </p:spTree>
    <p:extLst>
      <p:ext uri="{BB962C8B-B14F-4D97-AF65-F5344CB8AC3E}">
        <p14:creationId xmlns:p14="http://schemas.microsoft.com/office/powerpoint/2010/main" val="15062445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64</a:t>
            </a:fld>
            <a:endParaRPr lang="en-US"/>
          </a:p>
        </p:txBody>
      </p:sp>
    </p:spTree>
    <p:extLst>
      <p:ext uri="{BB962C8B-B14F-4D97-AF65-F5344CB8AC3E}">
        <p14:creationId xmlns:p14="http://schemas.microsoft.com/office/powerpoint/2010/main" val="4158769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It’s a tall order, but we can do it.</a:t>
            </a:r>
            <a:endParaRPr lang="en-US" b="0" dirty="0" smtClean="0">
              <a:effectLst/>
            </a:endParaRPr>
          </a:p>
          <a:p>
            <a:pPr rtl="0"/>
            <a:r>
              <a:rPr lang="en-US" sz="1800" b="0" i="0" u="none" strike="noStrike" kern="1200" dirty="0" smtClean="0">
                <a:solidFill>
                  <a:schemeClr val="tx1"/>
                </a:solidFill>
                <a:effectLst/>
                <a:latin typeface="+mn-lt"/>
                <a:ea typeface="+mn-ea"/>
                <a:cs typeface="+mn-cs"/>
              </a:rPr>
              <a:t>Lots of people working behind the scenes to plan the transition</a:t>
            </a:r>
            <a:endParaRPr lang="en-US" b="0" dirty="0" smtClean="0">
              <a:effectLst/>
            </a:endParaRPr>
          </a:p>
          <a:p>
            <a:pPr rtl="0"/>
            <a:r>
              <a:rPr lang="en-US" sz="1800" b="0" i="0" u="none" strike="noStrike" kern="1200" dirty="0" smtClean="0">
                <a:solidFill>
                  <a:schemeClr val="tx1"/>
                </a:solidFill>
                <a:effectLst/>
                <a:latin typeface="+mn-lt"/>
                <a:ea typeface="+mn-ea"/>
                <a:cs typeface="+mn-cs"/>
              </a:rPr>
              <a:t>Goal – to make it smooth for you and our patients</a:t>
            </a:r>
            <a:endParaRPr lang="en-US" b="0" dirty="0" smtClean="0">
              <a:effectLst/>
            </a:endParaRPr>
          </a:p>
          <a:p>
            <a:pPr rtl="0"/>
            <a:r>
              <a:rPr lang="en-US" sz="1800" b="0" i="0" u="none" strike="noStrike" kern="1200" dirty="0" smtClean="0">
                <a:solidFill>
                  <a:schemeClr val="tx1"/>
                </a:solidFill>
                <a:effectLst/>
                <a:latin typeface="+mn-lt"/>
                <a:ea typeface="+mn-ea"/>
                <a:cs typeface="+mn-cs"/>
              </a:rPr>
              <a:t>Here’s an overview – and you will be hearing more about these</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65</a:t>
            </a:fld>
            <a:endParaRPr lang="en-US"/>
          </a:p>
        </p:txBody>
      </p:sp>
    </p:spTree>
    <p:extLst>
      <p:ext uri="{BB962C8B-B14F-4D97-AF65-F5344CB8AC3E}">
        <p14:creationId xmlns:p14="http://schemas.microsoft.com/office/powerpoint/2010/main" val="1427756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Probably one of the most important parts of transition preparations –making sure you know the lay of the land, understand what will change, become familiar with the new environment</a:t>
            </a:r>
            <a:endParaRPr lang="en-US" b="0" dirty="0" smtClean="0">
              <a:effectLst/>
            </a:endParaRPr>
          </a:p>
          <a:p>
            <a:pPr rtl="0"/>
            <a:r>
              <a:rPr lang="en-US" b="0" dirty="0" smtClean="0">
                <a:effectLst/>
              </a:rPr>
              <a:t> </a:t>
            </a:r>
          </a:p>
          <a:p>
            <a:pPr rtl="0"/>
            <a:r>
              <a:rPr lang="en-US" sz="1800" b="0" i="0" u="none" strike="noStrike" kern="1200" dirty="0" smtClean="0">
                <a:solidFill>
                  <a:schemeClr val="tx1"/>
                </a:solidFill>
                <a:effectLst/>
                <a:latin typeface="+mn-lt"/>
                <a:ea typeface="+mn-ea"/>
                <a:cs typeface="+mn-cs"/>
              </a:rPr>
              <a:t>Wayfinding, equipment location, new processes</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66</a:t>
            </a:fld>
            <a:endParaRPr lang="en-US"/>
          </a:p>
        </p:txBody>
      </p:sp>
    </p:spTree>
    <p:extLst>
      <p:ext uri="{BB962C8B-B14F-4D97-AF65-F5344CB8AC3E}">
        <p14:creationId xmlns:p14="http://schemas.microsoft.com/office/powerpoint/2010/main" val="17224643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Probably one of the most important parts of transition preparations –making sure you know the lay of the land, understand what will change, become familiar with the new environment</a:t>
            </a:r>
          </a:p>
          <a:p>
            <a:pPr rtl="0"/>
            <a:endParaRPr lang="en-US" sz="1800" b="0" i="0" u="none" strike="noStrike" kern="1200" dirty="0" smtClean="0">
              <a:solidFill>
                <a:schemeClr val="tx1"/>
              </a:solidFill>
              <a:effectLst/>
              <a:latin typeface="+mn-lt"/>
              <a:ea typeface="+mn-ea"/>
              <a:cs typeface="+mn-cs"/>
            </a:endParaRPr>
          </a:p>
          <a:p>
            <a:pPr rtl="0"/>
            <a:r>
              <a:rPr lang="en-US" sz="1800" b="0" i="0" u="none" strike="noStrike" kern="1200" dirty="0" smtClean="0">
                <a:solidFill>
                  <a:schemeClr val="tx1"/>
                </a:solidFill>
                <a:effectLst/>
                <a:latin typeface="+mn-lt"/>
                <a:ea typeface="+mn-ea"/>
                <a:cs typeface="+mn-cs"/>
              </a:rPr>
              <a:t>Same</a:t>
            </a:r>
            <a:r>
              <a:rPr lang="en-US" sz="1800" b="0" i="0" u="none" strike="noStrike" kern="1200" baseline="0" dirty="0" smtClean="0">
                <a:solidFill>
                  <a:schemeClr val="tx1"/>
                </a:solidFill>
                <a:effectLst/>
                <a:latin typeface="+mn-lt"/>
                <a:ea typeface="+mn-ea"/>
                <a:cs typeface="+mn-cs"/>
              </a:rPr>
              <a:t> approach for Van Ness</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67</a:t>
            </a:fld>
            <a:endParaRPr lang="en-US"/>
          </a:p>
        </p:txBody>
      </p:sp>
    </p:spTree>
    <p:extLst>
      <p:ext uri="{BB962C8B-B14F-4D97-AF65-F5344CB8AC3E}">
        <p14:creationId xmlns:p14="http://schemas.microsoft.com/office/powerpoint/2010/main" val="33691556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Probably one of the most important parts of transition preparations –making sure you know the lay of the land, understand what will change, become familiar with the new environment</a:t>
            </a:r>
          </a:p>
          <a:p>
            <a:pPr rtl="0"/>
            <a:endParaRPr lang="en-US" sz="1800" b="0" i="0" u="none" strike="noStrike" kern="1200" dirty="0" smtClean="0">
              <a:solidFill>
                <a:schemeClr val="tx1"/>
              </a:solidFill>
              <a:effectLst/>
              <a:latin typeface="+mn-lt"/>
              <a:ea typeface="+mn-ea"/>
              <a:cs typeface="+mn-cs"/>
            </a:endParaRPr>
          </a:p>
          <a:p>
            <a:pPr rtl="0"/>
            <a:r>
              <a:rPr lang="en-US" sz="1800" b="0" i="0" u="none" strike="noStrike" kern="1200" dirty="0" smtClean="0">
                <a:solidFill>
                  <a:schemeClr val="tx1"/>
                </a:solidFill>
                <a:effectLst/>
                <a:latin typeface="+mn-lt"/>
                <a:ea typeface="+mn-ea"/>
                <a:cs typeface="+mn-cs"/>
              </a:rPr>
              <a:t>Same</a:t>
            </a:r>
            <a:r>
              <a:rPr lang="en-US" sz="1800" b="0" i="0" u="none" strike="noStrike" kern="1200" baseline="0" dirty="0" smtClean="0">
                <a:solidFill>
                  <a:schemeClr val="tx1"/>
                </a:solidFill>
                <a:effectLst/>
                <a:latin typeface="+mn-lt"/>
                <a:ea typeface="+mn-ea"/>
                <a:cs typeface="+mn-cs"/>
              </a:rPr>
              <a:t> approach for </a:t>
            </a:r>
            <a:r>
              <a:rPr lang="en-US" sz="1800" b="0" i="0" u="none" strike="noStrike" kern="1200" baseline="0" smtClean="0">
                <a:solidFill>
                  <a:schemeClr val="tx1"/>
                </a:solidFill>
                <a:effectLst/>
                <a:latin typeface="+mn-lt"/>
                <a:ea typeface="+mn-ea"/>
                <a:cs typeface="+mn-cs"/>
              </a:rPr>
              <a:t>Van Ness</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68</a:t>
            </a:fld>
            <a:endParaRPr lang="en-US"/>
          </a:p>
        </p:txBody>
      </p:sp>
    </p:spTree>
    <p:extLst>
      <p:ext uri="{BB962C8B-B14F-4D97-AF65-F5344CB8AC3E}">
        <p14:creationId xmlns:p14="http://schemas.microsoft.com/office/powerpoint/2010/main" val="41129986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There’s a lot to learn and remember, so we are creating some great tools</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Occupancy Manual – everything you need to know. Will be on the intranet and a copy on each unit</a:t>
            </a:r>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Examples details </a:t>
            </a:r>
            <a:r>
              <a:rPr lang="en-US" sz="1800" b="0" i="0" u="none" strike="noStrike" kern="1200" dirty="0" smtClean="0">
                <a:solidFill>
                  <a:schemeClr val="tx1"/>
                </a:solidFill>
                <a:effectLst/>
                <a:latin typeface="+mn-lt"/>
                <a:ea typeface="+mn-ea"/>
                <a:cs typeface="+mn-cs"/>
              </a:rPr>
              <a:t>about ID badges, employee </a:t>
            </a:r>
            <a:r>
              <a:rPr lang="en-US" sz="1800" b="0" i="0" u="none" strike="noStrike" kern="1200" dirty="0" smtClean="0">
                <a:solidFill>
                  <a:schemeClr val="tx1"/>
                </a:solidFill>
                <a:effectLst/>
                <a:latin typeface="+mn-lt"/>
                <a:ea typeface="+mn-ea"/>
                <a:cs typeface="+mn-cs"/>
              </a:rPr>
              <a:t>entrances,</a:t>
            </a:r>
            <a:r>
              <a:rPr lang="en-US" sz="1800" b="0" i="0" u="none" strike="noStrike" kern="1200" baseline="0" dirty="0" smtClean="0">
                <a:solidFill>
                  <a:schemeClr val="tx1"/>
                </a:solidFill>
                <a:effectLst/>
                <a:latin typeface="+mn-lt"/>
                <a:ea typeface="+mn-ea"/>
                <a:cs typeface="+mn-cs"/>
              </a:rPr>
              <a:t> phone numbers, services locations</a:t>
            </a:r>
            <a:r>
              <a:rPr lang="en-US" sz="1800" b="0" i="0" u="none" strike="noStrike" kern="1200" dirty="0" smtClean="0">
                <a:solidFill>
                  <a:schemeClr val="tx1"/>
                </a:solidFill>
                <a:effectLst/>
                <a:latin typeface="+mn-lt"/>
                <a:ea typeface="+mn-ea"/>
                <a:cs typeface="+mn-cs"/>
              </a:rPr>
              <a:t>, </a:t>
            </a:r>
            <a:r>
              <a:rPr lang="en-US" sz="1800" b="0" i="0" u="none" strike="noStrike" kern="1200" dirty="0" smtClean="0">
                <a:solidFill>
                  <a:schemeClr val="tx1"/>
                </a:solidFill>
                <a:effectLst/>
                <a:latin typeface="+mn-lt"/>
                <a:ea typeface="+mn-ea"/>
                <a:cs typeface="+mn-cs"/>
              </a:rPr>
              <a:t>security, </a:t>
            </a:r>
            <a:r>
              <a:rPr lang="en-US" sz="1800" b="0" i="0" u="none" strike="noStrike" kern="1200" dirty="0" smtClean="0">
                <a:solidFill>
                  <a:schemeClr val="tx1"/>
                </a:solidFill>
                <a:effectLst/>
                <a:latin typeface="+mn-lt"/>
                <a:ea typeface="+mn-ea"/>
                <a:cs typeface="+mn-cs"/>
              </a:rPr>
              <a:t>etc.</a:t>
            </a:r>
            <a:endParaRPr lang="en-US" sz="1800" b="0" i="0" u="none" strike="noStrike" kern="1200" dirty="0" smtClean="0">
              <a:solidFill>
                <a:schemeClr val="tx1"/>
              </a:solidFill>
              <a:effectLst/>
              <a:latin typeface="+mn-lt"/>
              <a:ea typeface="+mn-ea"/>
              <a:cs typeface="+mn-cs"/>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And, my favorite:  each of you will get a Pocket Guide with wayfinding maps and key things to know and remember (HOLD ONE UP)</a:t>
            </a:r>
            <a:r>
              <a:rPr lang="en-US" dirty="0" smtClean="0"/>
              <a:t/>
            </a:r>
            <a:br>
              <a:rPr lang="en-US" dirty="0" smtClean="0"/>
            </a:b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69</a:t>
            </a:fld>
            <a:endParaRPr lang="en-US"/>
          </a:p>
        </p:txBody>
      </p:sp>
    </p:spTree>
    <p:extLst>
      <p:ext uri="{BB962C8B-B14F-4D97-AF65-F5344CB8AC3E}">
        <p14:creationId xmlns:p14="http://schemas.microsoft.com/office/powerpoint/2010/main" val="10473578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70</a:t>
            </a:fld>
            <a:endParaRPr lang="en-US"/>
          </a:p>
        </p:txBody>
      </p:sp>
    </p:spTree>
    <p:extLst>
      <p:ext uri="{BB962C8B-B14F-4D97-AF65-F5344CB8AC3E}">
        <p14:creationId xmlns:p14="http://schemas.microsoft.com/office/powerpoint/2010/main" val="30603080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12 RNs have volunteered to help with your training –at both MB and VN. They’ll be giving tours, teaching general orientation and Sutter Safe Care, and help with the new badges.  They’ll be taking leaves from their current jobs.</a:t>
            </a:r>
            <a:endParaRPr lang="en-US" b="0" dirty="0" smtClean="0">
              <a:effectLst/>
            </a:endParaRPr>
          </a:p>
          <a:p>
            <a:pPr rtl="0"/>
            <a:r>
              <a:rPr lang="en-US" b="0" dirty="0" smtClean="0">
                <a:effectLst/>
              </a:rPr>
              <a:t> </a:t>
            </a:r>
          </a:p>
          <a:p>
            <a:pPr rtl="0"/>
            <a:r>
              <a:rPr lang="en-US" sz="1800" b="0" i="0" u="none" strike="noStrike" kern="1200" dirty="0" smtClean="0">
                <a:solidFill>
                  <a:schemeClr val="tx1"/>
                </a:solidFill>
                <a:effectLst/>
                <a:latin typeface="+mn-lt"/>
                <a:ea typeface="+mn-ea"/>
                <a:cs typeface="+mn-cs"/>
              </a:rPr>
              <a:t>Ask any in room to stand. Give them a big hand for helping!  </a:t>
            </a:r>
            <a:endParaRPr lang="en-US" b="0" dirty="0" smtClean="0">
              <a:effectLst/>
            </a:endParaRPr>
          </a:p>
          <a:p>
            <a:pPr rtl="0"/>
            <a:r>
              <a:rPr lang="en-US" b="0" dirty="0" smtClean="0">
                <a:effectLst/>
              </a:rPr>
              <a:t> </a:t>
            </a:r>
          </a:p>
          <a:p>
            <a:pPr rtl="0"/>
            <a:r>
              <a:rPr lang="en-US" sz="1800" b="0" i="0" u="none" strike="noStrike" kern="1200" dirty="0" smtClean="0">
                <a:solidFill>
                  <a:schemeClr val="tx1"/>
                </a:solidFill>
                <a:effectLst/>
                <a:latin typeface="+mn-lt"/>
                <a:ea typeface="+mn-ea"/>
                <a:cs typeface="+mn-cs"/>
              </a:rPr>
              <a:t>Get to know them!</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71</a:t>
            </a:fld>
            <a:endParaRPr lang="en-US"/>
          </a:p>
        </p:txBody>
      </p:sp>
    </p:spTree>
    <p:extLst>
      <p:ext uri="{BB962C8B-B14F-4D97-AF65-F5344CB8AC3E}">
        <p14:creationId xmlns:p14="http://schemas.microsoft.com/office/powerpoint/2010/main" val="26334233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We’re getting</a:t>
            </a:r>
            <a:r>
              <a:rPr lang="en-US" sz="1800" b="0" i="0" u="none" strike="noStrike" kern="1200" baseline="0" dirty="0" smtClean="0">
                <a:solidFill>
                  <a:schemeClr val="tx1"/>
                </a:solidFill>
                <a:effectLst/>
                <a:latin typeface="+mn-lt"/>
                <a:ea typeface="+mn-ea"/>
                <a:cs typeface="+mn-cs"/>
              </a:rPr>
              <a:t> input</a:t>
            </a:r>
            <a:r>
              <a:rPr lang="en-US" sz="1800" b="0" i="0" u="none" strike="noStrike" kern="1200" dirty="0" smtClean="0">
                <a:solidFill>
                  <a:schemeClr val="tx1"/>
                </a:solidFill>
                <a:effectLst/>
                <a:latin typeface="+mn-lt"/>
                <a:ea typeface="+mn-ea"/>
                <a:cs typeface="+mn-cs"/>
              </a:rPr>
              <a:t> from a special Employee Advisory Group</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72</a:t>
            </a:fld>
            <a:endParaRPr lang="en-US"/>
          </a:p>
        </p:txBody>
      </p:sp>
    </p:spTree>
    <p:extLst>
      <p:ext uri="{BB962C8B-B14F-4D97-AF65-F5344CB8AC3E}">
        <p14:creationId xmlns:p14="http://schemas.microsoft.com/office/powerpoint/2010/main" val="202999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4803A8D2-B684-475E-8C50-4ADBACD1688C}" type="slidenum">
              <a:rPr lang="en-US" smtClean="0"/>
              <a:t>7</a:t>
            </a:fld>
            <a:endParaRPr lang="en-US"/>
          </a:p>
        </p:txBody>
      </p:sp>
    </p:spTree>
    <p:extLst>
      <p:ext uri="{BB962C8B-B14F-4D97-AF65-F5344CB8AC3E}">
        <p14:creationId xmlns:p14="http://schemas.microsoft.com/office/powerpoint/2010/main" val="6628196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We’re getting</a:t>
            </a:r>
            <a:r>
              <a:rPr lang="en-US" sz="1800" b="0" i="0" u="none" strike="noStrike" kern="1200" baseline="0" dirty="0" smtClean="0">
                <a:solidFill>
                  <a:schemeClr val="tx1"/>
                </a:solidFill>
                <a:effectLst/>
                <a:latin typeface="+mn-lt"/>
                <a:ea typeface="+mn-ea"/>
                <a:cs typeface="+mn-cs"/>
              </a:rPr>
              <a:t> input</a:t>
            </a:r>
            <a:r>
              <a:rPr lang="en-US" sz="1800" b="0" i="0" u="none" strike="noStrike" kern="1200" dirty="0" smtClean="0">
                <a:solidFill>
                  <a:schemeClr val="tx1"/>
                </a:solidFill>
                <a:effectLst/>
                <a:latin typeface="+mn-lt"/>
                <a:ea typeface="+mn-ea"/>
                <a:cs typeface="+mn-cs"/>
              </a:rPr>
              <a:t> from a special Employee Advisory Group</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73</a:t>
            </a:fld>
            <a:endParaRPr lang="en-US"/>
          </a:p>
        </p:txBody>
      </p:sp>
    </p:spTree>
    <p:extLst>
      <p:ext uri="{BB962C8B-B14F-4D97-AF65-F5344CB8AC3E}">
        <p14:creationId xmlns:p14="http://schemas.microsoft.com/office/powerpoint/2010/main" val="3911936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kern="1200" dirty="0" smtClean="0">
                <a:solidFill>
                  <a:schemeClr val="tx1"/>
                </a:solidFill>
                <a:effectLst/>
                <a:latin typeface="+mn-lt"/>
                <a:ea typeface="+mn-ea"/>
                <a:cs typeface="+mn-cs"/>
              </a:rPr>
              <a:t>Each of you will receive one – a celebration of the CPMC family </a:t>
            </a:r>
            <a:endParaRPr lang="en-US" sz="1600" b="0" dirty="0" smtClean="0">
              <a:effectLst/>
            </a:endParaRPr>
          </a:p>
          <a:p>
            <a:pPr rtl="0"/>
            <a:r>
              <a:rPr lang="en-US" sz="1800" b="0" i="0" u="none" strike="noStrike" kern="1200" dirty="0" smtClean="0">
                <a:solidFill>
                  <a:schemeClr val="tx1"/>
                </a:solidFill>
                <a:effectLst/>
                <a:latin typeface="+mn-lt"/>
                <a:ea typeface="+mn-ea"/>
                <a:cs typeface="+mn-cs"/>
              </a:rPr>
              <a:t>We’ve got photos of lots of you!</a:t>
            </a:r>
            <a:endParaRPr lang="en-US" sz="1600" b="0" dirty="0" smtClean="0">
              <a:effectLst/>
            </a:endParaRPr>
          </a:p>
          <a:p>
            <a:pPr rtl="0"/>
            <a:r>
              <a:rPr lang="en-US" sz="1800" b="1" i="0" u="none" strike="noStrike" kern="1200" dirty="0" smtClean="0">
                <a:solidFill>
                  <a:schemeClr val="tx1"/>
                </a:solidFill>
                <a:effectLst/>
                <a:latin typeface="+mn-lt"/>
                <a:ea typeface="+mn-ea"/>
                <a:cs typeface="+mn-cs"/>
              </a:rPr>
              <a:t>TBD _ distribution plan</a:t>
            </a:r>
            <a:endParaRPr lang="en-US" sz="1600" b="1" dirty="0" smtClean="0">
              <a:effectLst/>
            </a:endParaRPr>
          </a:p>
        </p:txBody>
      </p:sp>
      <p:sp>
        <p:nvSpPr>
          <p:cNvPr id="4" name="Slide Number Placeholder 3"/>
          <p:cNvSpPr>
            <a:spLocks noGrp="1"/>
          </p:cNvSpPr>
          <p:nvPr>
            <p:ph type="sldNum" sz="quarter" idx="10"/>
          </p:nvPr>
        </p:nvSpPr>
        <p:spPr/>
        <p:txBody>
          <a:bodyPr/>
          <a:lstStyle/>
          <a:p>
            <a:fld id="{9871E69F-CA81-2646-95CC-D18DA6DB93DB}" type="slidenum">
              <a:rPr lang="en-US" smtClean="0"/>
              <a:t>74</a:t>
            </a:fld>
            <a:endParaRPr lang="en-US"/>
          </a:p>
        </p:txBody>
      </p:sp>
    </p:spTree>
    <p:extLst>
      <p:ext uri="{BB962C8B-B14F-4D97-AF65-F5344CB8AC3E}">
        <p14:creationId xmlns:p14="http://schemas.microsoft.com/office/powerpoint/2010/main" val="30226669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75</a:t>
            </a:fld>
            <a:endParaRPr lang="en-US"/>
          </a:p>
        </p:txBody>
      </p:sp>
    </p:spTree>
    <p:extLst>
      <p:ext uri="{BB962C8B-B14F-4D97-AF65-F5344CB8AC3E}">
        <p14:creationId xmlns:p14="http://schemas.microsoft.com/office/powerpoint/2010/main" val="15792147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PAC</a:t>
            </a:r>
          </a:p>
          <a:p>
            <a:r>
              <a:rPr lang="en-US" sz="1800" kern="1200" dirty="0" smtClean="0">
                <a:solidFill>
                  <a:schemeClr val="tx1"/>
                </a:solidFill>
                <a:effectLst/>
                <a:latin typeface="+mn-lt"/>
                <a:ea typeface="+mn-ea"/>
                <a:cs typeface="+mn-cs"/>
              </a:rPr>
              <a:t>Here is what </a:t>
            </a:r>
            <a:r>
              <a:rPr lang="en-US" sz="1800" kern="1200" dirty="0" err="1" smtClean="0">
                <a:solidFill>
                  <a:schemeClr val="tx1"/>
                </a:solidFill>
                <a:effectLst/>
                <a:latin typeface="+mn-lt"/>
                <a:ea typeface="+mn-ea"/>
                <a:cs typeface="+mn-cs"/>
              </a:rPr>
              <a:t>Dawit’s</a:t>
            </a:r>
            <a:r>
              <a:rPr lang="en-US" sz="1800" kern="1200" dirty="0" smtClean="0">
                <a:solidFill>
                  <a:schemeClr val="tx1"/>
                </a:solidFill>
                <a:effectLst/>
                <a:latin typeface="+mn-lt"/>
                <a:ea typeface="+mn-ea"/>
                <a:cs typeface="+mn-cs"/>
              </a:rPr>
              <a:t> supervisor, Marc Villareal, had to say:</a:t>
            </a:r>
          </a:p>
          <a:p>
            <a:endParaRPr lang="en-US" sz="1800" kern="1200" dirty="0" smtClean="0">
              <a:solidFill>
                <a:schemeClr val="tx1"/>
              </a:solidFill>
              <a:effectLst/>
              <a:latin typeface="+mn-lt"/>
              <a:ea typeface="+mn-ea"/>
              <a:cs typeface="+mn-cs"/>
            </a:endParaRPr>
          </a:p>
          <a:p>
            <a:r>
              <a:rPr lang="en-US" sz="1800" kern="1200" dirty="0" err="1" smtClean="0">
                <a:solidFill>
                  <a:schemeClr val="tx1"/>
                </a:solidFill>
                <a:effectLst/>
                <a:latin typeface="+mn-lt"/>
                <a:ea typeface="+mn-ea"/>
                <a:cs typeface="+mn-cs"/>
              </a:rPr>
              <a:t>Dawit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Asmelash</a:t>
            </a:r>
            <a:r>
              <a:rPr lang="en-US" sz="1800" kern="1200" dirty="0" smtClean="0">
                <a:solidFill>
                  <a:schemeClr val="tx1"/>
                </a:solidFill>
                <a:effectLst/>
                <a:latin typeface="+mn-lt"/>
                <a:ea typeface="+mn-ea"/>
                <a:cs typeface="+mn-cs"/>
              </a:rPr>
              <a:t> is a simply outstanding G.I. tech working in IES. His work is consistently excellent, but more than that he exhibits every positive behavior one could hope for in a coworker. </a:t>
            </a:r>
          </a:p>
          <a:p>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The G.I. tech group as a whole is excellent and certainly hard-working, however we did experience a once in 14 year occurrence in January where not one, but two G.I. techs were on a leave at the same time due to circumstances beyond their control. This naturally coincided with an uptick in volume at all locations leaving us woefully short of qualified G.I. techs to maintain the instruments. I frankly did not have a good solution, and shared as much with the team. It required one tech to stay late and cross campuses to complete the work so that each unit would be prepared for the next day. </a:t>
            </a:r>
            <a:r>
              <a:rPr lang="en-US" sz="1800" kern="1200" dirty="0" err="1" smtClean="0">
                <a:solidFill>
                  <a:schemeClr val="tx1"/>
                </a:solidFill>
                <a:effectLst/>
                <a:latin typeface="+mn-lt"/>
                <a:ea typeface="+mn-ea"/>
                <a:cs typeface="+mn-cs"/>
              </a:rPr>
              <a:t>Dawit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Asmelash</a:t>
            </a:r>
            <a:r>
              <a:rPr lang="en-US" sz="1800" kern="1200" dirty="0" smtClean="0">
                <a:solidFill>
                  <a:schemeClr val="tx1"/>
                </a:solidFill>
                <a:effectLst/>
                <a:latin typeface="+mn-lt"/>
                <a:ea typeface="+mn-ea"/>
                <a:cs typeface="+mn-cs"/>
              </a:rPr>
              <a:t> spoke up and volunteered that since it needed to be done, he would do so in the interest of our patients and keeping our units running. </a:t>
            </a:r>
          </a:p>
          <a:p>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Anyone who knows </a:t>
            </a:r>
            <a:r>
              <a:rPr lang="en-US" sz="1800" kern="1200" dirty="0" err="1" smtClean="0">
                <a:solidFill>
                  <a:schemeClr val="tx1"/>
                </a:solidFill>
                <a:effectLst/>
                <a:latin typeface="+mn-lt"/>
                <a:ea typeface="+mn-ea"/>
                <a:cs typeface="+mn-cs"/>
              </a:rPr>
              <a:t>Dawit</a:t>
            </a:r>
            <a:r>
              <a:rPr lang="en-US" sz="1800" kern="1200" dirty="0" smtClean="0">
                <a:solidFill>
                  <a:schemeClr val="tx1"/>
                </a:solidFill>
                <a:effectLst/>
                <a:latin typeface="+mn-lt"/>
                <a:ea typeface="+mn-ea"/>
                <a:cs typeface="+mn-cs"/>
              </a:rPr>
              <a:t> is aware that he is a soft spoken gentleman and the kindest of souls, but regarding this critical operational issue he was adamant about the work getting completed to the highest standard. He stayed not one night, not two, not three, but for a week and a half without a single complaint, additional request, or excuse. He just got it done, into each night with elegance and grace. </a:t>
            </a:r>
          </a:p>
          <a:p>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I am very proud to be working with a gentleman of this caliber and we are a stronger and more cohesive team with his teamwork and quiet leadership. We are very grateful to </a:t>
            </a:r>
            <a:r>
              <a:rPr lang="en-US" sz="1800" kern="1200" dirty="0" err="1" smtClean="0">
                <a:solidFill>
                  <a:schemeClr val="tx1"/>
                </a:solidFill>
                <a:effectLst/>
                <a:latin typeface="+mn-lt"/>
                <a:ea typeface="+mn-ea"/>
                <a:cs typeface="+mn-cs"/>
              </a:rPr>
              <a:t>Dawit</a:t>
            </a:r>
            <a:r>
              <a:rPr lang="en-US" sz="1800" kern="1200" dirty="0" smtClean="0">
                <a:solidFill>
                  <a:schemeClr val="tx1"/>
                </a:solidFill>
                <a:effectLst/>
                <a:latin typeface="+mn-lt"/>
                <a:ea typeface="+mn-ea"/>
                <a:cs typeface="+mn-cs"/>
              </a:rPr>
              <a:t>.</a:t>
            </a:r>
            <a:endParaRPr lang="en-US" sz="1400"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76</a:t>
            </a:fld>
            <a:endParaRPr lang="en-US"/>
          </a:p>
        </p:txBody>
      </p:sp>
    </p:spTree>
    <p:extLst>
      <p:ext uri="{BB962C8B-B14F-4D97-AF65-F5344CB8AC3E}">
        <p14:creationId xmlns:p14="http://schemas.microsoft.com/office/powerpoint/2010/main" val="6879617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CAL</a:t>
            </a:r>
          </a:p>
        </p:txBody>
      </p:sp>
      <p:sp>
        <p:nvSpPr>
          <p:cNvPr id="4" name="Slide Number Placeholder 3"/>
          <p:cNvSpPr>
            <a:spLocks noGrp="1"/>
          </p:cNvSpPr>
          <p:nvPr>
            <p:ph type="sldNum" sz="quarter" idx="10"/>
          </p:nvPr>
        </p:nvSpPr>
        <p:spPr/>
        <p:txBody>
          <a:bodyPr/>
          <a:lstStyle/>
          <a:p>
            <a:fld id="{AF6474D0-1D33-45EC-A627-E1B5BEA0B973}" type="slidenum">
              <a:rPr lang="en-US" smtClean="0"/>
              <a:pPr/>
              <a:t>77</a:t>
            </a:fld>
            <a:endParaRPr lang="en-US"/>
          </a:p>
        </p:txBody>
      </p:sp>
    </p:spTree>
    <p:extLst>
      <p:ext uri="{BB962C8B-B14F-4D97-AF65-F5344CB8AC3E}">
        <p14:creationId xmlns:p14="http://schemas.microsoft.com/office/powerpoint/2010/main" val="26083748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DAV</a:t>
            </a:r>
          </a:p>
          <a:p>
            <a:r>
              <a:rPr lang="en-US" sz="1800" kern="1200" dirty="0" smtClean="0">
                <a:solidFill>
                  <a:schemeClr val="tx1"/>
                </a:solidFill>
                <a:effectLst/>
                <a:latin typeface="+mn-lt"/>
                <a:ea typeface="+mn-ea"/>
                <a:cs typeface="+mn-cs"/>
              </a:rPr>
              <a:t>Here is what</a:t>
            </a:r>
            <a:endParaRPr lang="en-US" sz="1400"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78</a:t>
            </a:fld>
            <a:endParaRPr lang="en-US"/>
          </a:p>
        </p:txBody>
      </p:sp>
    </p:spTree>
    <p:extLst>
      <p:ext uri="{BB962C8B-B14F-4D97-AF65-F5344CB8AC3E}">
        <p14:creationId xmlns:p14="http://schemas.microsoft.com/office/powerpoint/2010/main" val="29614196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STL</a:t>
            </a:r>
          </a:p>
          <a:p>
            <a:pPr rtl="0"/>
            <a:r>
              <a:rPr lang="en-US" sz="1800" b="0" i="0" u="none" strike="noStrike" kern="1200" dirty="0" smtClean="0">
                <a:solidFill>
                  <a:schemeClr val="tx1"/>
                </a:solidFill>
                <a:effectLst/>
                <a:latin typeface="+mn-lt"/>
                <a:ea typeface="+mn-ea"/>
                <a:cs typeface="+mn-cs"/>
              </a:rPr>
              <a:t>Here is what Ron’s supervisor, Michael Stevens, has to say about Ron:</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Ron possesses the qualities of a true leader. As a charge nurse and a primary preceptor in the critical care unit, and as the nursing chair for the nursing unit council, he effectively sets and communicates vision, he leads change, and plans, organizes and coordinates. And, he oversees nursing care to achieve patient goals.</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Ron is a role model for safety behaviors and initiates appropriate action when  he sees unsafe practices. He has served as the sepsis champion in the ICU for the last five years and is now the lead RRT (???) nurse to support the Sutter Health initiative.. He’s also taken the lead nursing role in the ICU Liberation Project.</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It’s pretty clear that Ron is eager to accept new tasks and responsibilities!  He’s a great asset to the nursing team!</a:t>
            </a:r>
            <a:endParaRPr lang="en-US" b="0" dirty="0" smtClean="0">
              <a:effectLst/>
            </a:endParaRPr>
          </a:p>
          <a:p>
            <a:r>
              <a:rPr lang="en-US" dirty="0" smtClean="0"/>
              <a:t/>
            </a:r>
            <a:br>
              <a:rPr lang="en-US" dirty="0" smtClean="0"/>
            </a:br>
            <a:endParaRPr lang="en-US" sz="1400"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79</a:t>
            </a:fld>
            <a:endParaRPr lang="en-US"/>
          </a:p>
        </p:txBody>
      </p:sp>
    </p:spTree>
    <p:extLst>
      <p:ext uri="{BB962C8B-B14F-4D97-AF65-F5344CB8AC3E}">
        <p14:creationId xmlns:p14="http://schemas.microsoft.com/office/powerpoint/2010/main" val="25822931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STL</a:t>
            </a:r>
          </a:p>
          <a:p>
            <a:pPr rtl="0"/>
            <a:r>
              <a:rPr lang="en-US" sz="1800" b="0" i="0" u="none" strike="noStrike" kern="1200" dirty="0" smtClean="0">
                <a:solidFill>
                  <a:schemeClr val="tx1"/>
                </a:solidFill>
                <a:effectLst/>
                <a:latin typeface="+mn-lt"/>
                <a:ea typeface="+mn-ea"/>
                <a:cs typeface="+mn-cs"/>
              </a:rPr>
              <a:t>The parking garage is often the first interaction that patients and family members have with CPMC and the St Luke’s campus.  They are also the first employees that all of us interact with when we arrive at work.</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They are incredibly hard workers – and are responsive, energetic and courteous – setting the tone for what is expected of all of use.  They greet staff and physicians by name, and get to know as many staff as possible.  They also interact a lot with the neighborhood and help deal with the traffic and congestion from the construction site.  They even have a relationship with the pigeons who live in the garage!</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Lucia, Enrique, and Guillermo:  thank you for being you!  You put a smile on my face every morning when I arrive at work and when I’m leaving for the day.</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80</a:t>
            </a:fld>
            <a:endParaRPr lang="en-US"/>
          </a:p>
        </p:txBody>
      </p:sp>
    </p:spTree>
    <p:extLst>
      <p:ext uri="{BB962C8B-B14F-4D97-AF65-F5344CB8AC3E}">
        <p14:creationId xmlns:p14="http://schemas.microsoft.com/office/powerpoint/2010/main" val="31258867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81</a:t>
            </a:fld>
            <a:endParaRPr lang="en-US"/>
          </a:p>
        </p:txBody>
      </p:sp>
    </p:spTree>
    <p:extLst>
      <p:ext uri="{BB962C8B-B14F-4D97-AF65-F5344CB8AC3E}">
        <p14:creationId xmlns:p14="http://schemas.microsoft.com/office/powerpoint/2010/main" val="13219944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sz="1800" u="sng" kern="1200" dirty="0" smtClean="0">
                <a:solidFill>
                  <a:schemeClr val="tx1"/>
                </a:solidFill>
                <a:effectLst/>
                <a:latin typeface="+mn-lt"/>
                <a:ea typeface="+mn-ea"/>
                <a:cs typeface="+mn-cs"/>
                <a:hlinkClick r:id="rId3" tooltip="https://players.brightcove.net/817826402001/79bcaa57-54d7-453c-9f1f-8ab3ef7b15de_default/index.html?videoId=5627355457001"/>
              </a:rPr>
              <a:t>https://bcove.video/2z2pgyV</a:t>
            </a:r>
            <a:endParaRPr lang="en-US" sz="1600" b="0" dirty="0" smtClean="0"/>
          </a:p>
        </p:txBody>
      </p:sp>
      <p:sp>
        <p:nvSpPr>
          <p:cNvPr id="4" name="Slide Number Placeholder 3"/>
          <p:cNvSpPr>
            <a:spLocks noGrp="1"/>
          </p:cNvSpPr>
          <p:nvPr>
            <p:ph type="sldNum" sz="quarter" idx="10"/>
          </p:nvPr>
        </p:nvSpPr>
        <p:spPr/>
        <p:txBody>
          <a:bodyPr/>
          <a:lstStyle/>
          <a:p>
            <a:fld id="{AF6474D0-1D33-45EC-A627-E1B5BEA0B973}" type="slidenum">
              <a:rPr lang="en-US" smtClean="0"/>
              <a:pPr/>
              <a:t>82</a:t>
            </a:fld>
            <a:endParaRPr lang="en-US"/>
          </a:p>
        </p:txBody>
      </p:sp>
    </p:spTree>
    <p:extLst>
      <p:ext uri="{BB962C8B-B14F-4D97-AF65-F5344CB8AC3E}">
        <p14:creationId xmlns:p14="http://schemas.microsoft.com/office/powerpoint/2010/main" val="198828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Who doesn’t know that a lot of construction is underway?</a:t>
            </a:r>
            <a:endParaRPr lang="en-US" b="0" dirty="0" smtClean="0">
              <a:effectLst/>
            </a:endParaRPr>
          </a:p>
          <a:p>
            <a:pPr rtl="0"/>
            <a:r>
              <a:rPr lang="en-US" sz="1800" b="0" i="0" u="none" strike="noStrike" kern="1200" dirty="0" smtClean="0">
                <a:solidFill>
                  <a:schemeClr val="tx1"/>
                </a:solidFill>
                <a:effectLst/>
                <a:latin typeface="+mn-lt"/>
                <a:ea typeface="+mn-ea"/>
                <a:cs typeface="+mn-cs"/>
              </a:rPr>
              <a:t>May not seem as exciting as new hospitals, but critical for both seismic compliance</a:t>
            </a:r>
            <a:endParaRPr lang="en-US" b="0" dirty="0" smtClean="0">
              <a:effectLst/>
            </a:endParaRPr>
          </a:p>
          <a:p>
            <a:pPr rtl="0"/>
            <a:r>
              <a:rPr lang="en-US" sz="1800" b="0" i="0" u="none" strike="noStrike" kern="1200" dirty="0" smtClean="0">
                <a:solidFill>
                  <a:schemeClr val="tx1"/>
                </a:solidFill>
                <a:effectLst/>
                <a:latin typeface="+mn-lt"/>
                <a:ea typeface="+mn-ea"/>
                <a:cs typeface="+mn-cs"/>
              </a:rPr>
              <a:t>And in some cases, like the ED, greatly improved staff and patient convenience.</a:t>
            </a:r>
            <a:endParaRPr lang="en-US" b="0" dirty="0" smtClean="0">
              <a:effectLst/>
            </a:endParaRPr>
          </a:p>
          <a:p>
            <a:pPr rtl="0"/>
            <a:r>
              <a:rPr lang="en-US" sz="1800" b="0" i="0" u="none" strike="noStrike" kern="1200" dirty="0" smtClean="0">
                <a:solidFill>
                  <a:schemeClr val="tx1"/>
                </a:solidFill>
                <a:effectLst/>
                <a:latin typeface="+mn-lt"/>
                <a:ea typeface="+mn-ea"/>
                <a:cs typeface="+mn-cs"/>
              </a:rPr>
              <a:t>Lot of domino effects!</a:t>
            </a:r>
            <a:endParaRPr lang="en-US" b="0" dirty="0" smtClean="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8</a:t>
            </a:fld>
            <a:endParaRPr lang="en-US"/>
          </a:p>
        </p:txBody>
      </p:sp>
    </p:spTree>
    <p:extLst>
      <p:ext uri="{BB962C8B-B14F-4D97-AF65-F5344CB8AC3E}">
        <p14:creationId xmlns:p14="http://schemas.microsoft.com/office/powerpoint/2010/main" val="34673105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83</a:t>
            </a:fld>
            <a:endParaRPr lang="en-US"/>
          </a:p>
        </p:txBody>
      </p:sp>
    </p:spTree>
    <p:extLst>
      <p:ext uri="{BB962C8B-B14F-4D97-AF65-F5344CB8AC3E}">
        <p14:creationId xmlns:p14="http://schemas.microsoft.com/office/powerpoint/2010/main" val="30085483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84</a:t>
            </a:fld>
            <a:endParaRPr lang="en-US"/>
          </a:p>
        </p:txBody>
      </p:sp>
    </p:spTree>
    <p:extLst>
      <p:ext uri="{BB962C8B-B14F-4D97-AF65-F5344CB8AC3E}">
        <p14:creationId xmlns:p14="http://schemas.microsoft.com/office/powerpoint/2010/main" val="2169783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9</a:t>
            </a:fld>
            <a:endParaRPr lang="en-US"/>
          </a:p>
        </p:txBody>
      </p:sp>
    </p:spTree>
    <p:extLst>
      <p:ext uri="{BB962C8B-B14F-4D97-AF65-F5344CB8AC3E}">
        <p14:creationId xmlns:p14="http://schemas.microsoft.com/office/powerpoint/2010/main" val="1581663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35448"/>
            <a:ext cx="8049116" cy="1380922"/>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1345474"/>
            <a:ext cx="8044656" cy="571500"/>
          </a:xfrm>
          <a:prstGeom prst="rect">
            <a:avLst/>
          </a:prstGeom>
        </p:spPr>
        <p:txBody>
          <a:bodyPr/>
          <a:lstStyle>
            <a:lvl1pPr marL="0" indent="0">
              <a:buFontTx/>
              <a:buNone/>
              <a:defRPr>
                <a:solidFill>
                  <a:srgbClr val="008599"/>
                </a:solidFill>
                <a:latin typeface="Arial"/>
                <a:cs typeface="Arial"/>
              </a:defRPr>
            </a:lvl1pPr>
            <a:lvl2pPr marL="457124" indent="0">
              <a:buFontTx/>
              <a:buNone/>
              <a:defRPr>
                <a:solidFill>
                  <a:srgbClr val="646469"/>
                </a:solidFill>
                <a:latin typeface="Arial"/>
                <a:cs typeface="Arial"/>
              </a:defRPr>
            </a:lvl2pPr>
            <a:lvl3pPr marL="914249" indent="0">
              <a:buFontTx/>
              <a:buNone/>
              <a:defRPr>
                <a:solidFill>
                  <a:srgbClr val="646469"/>
                </a:solidFill>
                <a:latin typeface="Arial"/>
                <a:cs typeface="Arial"/>
              </a:defRPr>
            </a:lvl3pPr>
            <a:lvl4pPr marL="1371374" indent="0">
              <a:buFontTx/>
              <a:buNone/>
              <a:defRPr>
                <a:solidFill>
                  <a:srgbClr val="646469"/>
                </a:solidFill>
                <a:latin typeface="Arial"/>
                <a:cs typeface="Arial"/>
              </a:defRPr>
            </a:lvl4pPr>
            <a:lvl5pPr marL="1828498" indent="0">
              <a:buFontTx/>
              <a:buNone/>
              <a:defRPr>
                <a:solidFill>
                  <a:srgbClr val="646469"/>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786996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0"/>
            <a:ext cx="8049116" cy="880654"/>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880654"/>
            <a:ext cx="8044656" cy="571500"/>
          </a:xfrm>
          <a:prstGeom prst="rect">
            <a:avLst/>
          </a:prstGeom>
        </p:spPr>
        <p:txBody>
          <a:bodyPr/>
          <a:lstStyle>
            <a:lvl1pPr marL="0" indent="0">
              <a:lnSpc>
                <a:spcPct val="90000"/>
              </a:lnSpc>
              <a:spcBef>
                <a:spcPts val="1800"/>
              </a:spcBef>
              <a:buFontTx/>
              <a:buNone/>
              <a:defRPr>
                <a:solidFill>
                  <a:srgbClr val="008599"/>
                </a:solidFill>
                <a:latin typeface="Arial"/>
                <a:cs typeface="Arial"/>
              </a:defRPr>
            </a:lvl1pPr>
            <a:lvl2pPr marL="457124" indent="0">
              <a:lnSpc>
                <a:spcPct val="90000"/>
              </a:lnSpc>
              <a:spcBef>
                <a:spcPts val="1800"/>
              </a:spcBef>
              <a:buFontTx/>
              <a:buNone/>
              <a:defRPr>
                <a:solidFill>
                  <a:srgbClr val="008599"/>
                </a:solidFill>
                <a:latin typeface="Arial"/>
                <a:cs typeface="Arial"/>
              </a:defRPr>
            </a:lvl2pPr>
            <a:lvl3pPr marL="914249" indent="0">
              <a:lnSpc>
                <a:spcPct val="90000"/>
              </a:lnSpc>
              <a:spcBef>
                <a:spcPts val="1800"/>
              </a:spcBef>
              <a:buFontTx/>
              <a:buNone/>
              <a:defRPr>
                <a:solidFill>
                  <a:srgbClr val="008599"/>
                </a:solidFill>
                <a:latin typeface="Arial"/>
                <a:cs typeface="Arial"/>
              </a:defRPr>
            </a:lvl3pPr>
            <a:lvl4pPr marL="1371374" indent="0">
              <a:lnSpc>
                <a:spcPct val="90000"/>
              </a:lnSpc>
              <a:spcBef>
                <a:spcPts val="1800"/>
              </a:spcBef>
              <a:buFontTx/>
              <a:buNone/>
              <a:defRPr>
                <a:solidFill>
                  <a:srgbClr val="008599"/>
                </a:solidFill>
                <a:latin typeface="Arial"/>
                <a:cs typeface="Arial"/>
              </a:defRPr>
            </a:lvl4pPr>
            <a:lvl5pPr marL="1828498" indent="0">
              <a:lnSpc>
                <a:spcPct val="90000"/>
              </a:lnSpc>
              <a:spcBef>
                <a:spcPts val="1800"/>
              </a:spcBef>
              <a:buFontTx/>
              <a:buNone/>
              <a:defRPr>
                <a:solidFill>
                  <a:srgbClr val="008599"/>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956503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35448"/>
            <a:ext cx="8049116" cy="822758"/>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561070"/>
            <a:ext cx="8044656" cy="323507"/>
          </a:xfrm>
          <a:prstGeom prst="rect">
            <a:avLst/>
          </a:prstGeom>
        </p:spPr>
        <p:txBody>
          <a:bodyPr/>
          <a:lstStyle>
            <a:lvl1pPr marL="0" indent="0">
              <a:buFontTx/>
              <a:buNone/>
              <a:defRPr sz="1800">
                <a:solidFill>
                  <a:srgbClr val="008599"/>
                </a:solidFill>
                <a:latin typeface="Arial"/>
                <a:cs typeface="Arial"/>
              </a:defRPr>
            </a:lvl1pPr>
            <a:lvl2pPr marL="457124" indent="0">
              <a:buFontTx/>
              <a:buNone/>
              <a:defRPr>
                <a:solidFill>
                  <a:srgbClr val="646469"/>
                </a:solidFill>
                <a:latin typeface="Arial"/>
                <a:cs typeface="Arial"/>
              </a:defRPr>
            </a:lvl2pPr>
            <a:lvl3pPr marL="914249" indent="0">
              <a:buFontTx/>
              <a:buNone/>
              <a:defRPr>
                <a:solidFill>
                  <a:srgbClr val="646469"/>
                </a:solidFill>
                <a:latin typeface="Arial"/>
                <a:cs typeface="Arial"/>
              </a:defRPr>
            </a:lvl3pPr>
            <a:lvl4pPr marL="1371374" indent="0">
              <a:buFontTx/>
              <a:buNone/>
              <a:defRPr>
                <a:solidFill>
                  <a:srgbClr val="646469"/>
                </a:solidFill>
                <a:latin typeface="Arial"/>
                <a:cs typeface="Arial"/>
              </a:defRPr>
            </a:lvl4pPr>
            <a:lvl5pPr marL="1828498" indent="0">
              <a:buFontTx/>
              <a:buNone/>
              <a:defRPr>
                <a:solidFill>
                  <a:srgbClr val="646469"/>
                </a:solidFill>
                <a:latin typeface="Arial"/>
                <a:cs typeface="Arial"/>
              </a:defRPr>
            </a:lvl5pPr>
          </a:lstStyle>
          <a:p>
            <a:pPr lvl="0"/>
            <a:r>
              <a:rPr lang="en-US" dirty="0" smtClean="0"/>
              <a:t>Click to edit Master text styles</a:t>
            </a:r>
          </a:p>
        </p:txBody>
      </p:sp>
      <p:sp>
        <p:nvSpPr>
          <p:cNvPr id="34" name="Gray1"/>
          <p:cNvSpPr/>
          <p:nvPr userDrawn="1"/>
        </p:nvSpPr>
        <p:spPr>
          <a:xfrm>
            <a:off x="6324600" y="20827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114800" y="20827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91400" y="20827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ray2"/>
          <p:cNvSpPr/>
          <p:nvPr userDrawn="1"/>
        </p:nvSpPr>
        <p:spPr>
          <a:xfrm>
            <a:off x="6324600" y="26923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114800" y="26923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91400" y="26923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Gray3"/>
          <p:cNvSpPr/>
          <p:nvPr userDrawn="1"/>
        </p:nvSpPr>
        <p:spPr>
          <a:xfrm>
            <a:off x="6324600" y="33019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114800" y="33019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91400" y="33019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Gray4"/>
          <p:cNvSpPr/>
          <p:nvPr userDrawn="1"/>
        </p:nvSpPr>
        <p:spPr>
          <a:xfrm>
            <a:off x="6324600" y="39115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114800" y="39115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91400" y="39115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23541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1"/>
          <p:cNvSpPr>
            <a:spLocks noGrp="1"/>
          </p:cNvSpPr>
          <p:nvPr>
            <p:ph type="title"/>
          </p:nvPr>
        </p:nvSpPr>
        <p:spPr>
          <a:xfrm>
            <a:off x="491646" y="-35448"/>
            <a:ext cx="8049116" cy="822758"/>
          </a:xfrm>
          <a:prstGeom prst="rect">
            <a:avLst/>
          </a:prstGeom>
        </p:spPr>
        <p:txBody>
          <a:bodyPr anchor="b"/>
          <a:lstStyle>
            <a:lvl1pPr algn="l">
              <a:defRPr lang="en-US" dirty="0"/>
            </a:lvl1pPr>
          </a:lstStyle>
          <a:p>
            <a:r>
              <a:rPr lang="en-US" dirty="0" smtClean="0"/>
              <a:t>Click to edit Master title style</a:t>
            </a:r>
            <a:endParaRPr lang="en-US" dirty="0"/>
          </a:p>
        </p:txBody>
      </p:sp>
    </p:spTree>
    <p:extLst>
      <p:ext uri="{BB962C8B-B14F-4D97-AF65-F5344CB8AC3E}">
        <p14:creationId xmlns:p14="http://schemas.microsoft.com/office/powerpoint/2010/main" val="297339688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EC9FE2F6-5F59-4DFD-A5D0-5AD4E9C1785B}" type="datetimeFigureOut">
              <a:rPr lang="en-US" smtClean="0">
                <a:solidFill>
                  <a:prstClr val="black">
                    <a:tint val="75000"/>
                  </a:prstClr>
                </a:solidFill>
              </a:rPr>
              <a:pPr/>
              <a:t>02/05/2018</a:t>
            </a:fld>
            <a:endParaRPr lang="en-US">
              <a:solidFill>
                <a:prstClr val="black">
                  <a:tint val="75000"/>
                </a:prstClr>
              </a:solidFill>
            </a:endParaRPr>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664588C8-1162-4BED-BF20-98DE1CB3E8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6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Mission Bernal BG">
    <p:spTree>
      <p:nvGrpSpPr>
        <p:cNvPr id="1" name=""/>
        <p:cNvGrpSpPr/>
        <p:nvPr/>
      </p:nvGrpSpPr>
      <p:grpSpPr>
        <a:xfrm>
          <a:off x="0" y="0"/>
          <a:ext cx="0" cy="0"/>
          <a:chOff x="0" y="0"/>
          <a:chExt cx="0" cy="0"/>
        </a:xfrm>
      </p:grpSpPr>
      <p:pic>
        <p:nvPicPr>
          <p:cNvPr id="7" name="Picture 6" descr="Image 2_STL Cesar Chavez Overall View.jpg"/>
          <p:cNvPicPr>
            <a:picLocks noChangeAspect="1"/>
          </p:cNvPicPr>
          <p:nvPr userDrawn="1"/>
        </p:nvPicPr>
        <p:blipFill rotWithShape="1">
          <a:blip r:embed="rId2" cstate="print"/>
          <a:srcRect l="36963" t="53143" r="15644" b="14280"/>
          <a:stretch/>
        </p:blipFill>
        <p:spPr>
          <a:xfrm>
            <a:off x="0" y="0"/>
            <a:ext cx="9144000" cy="5143500"/>
          </a:xfrm>
          <a:prstGeom prst="rect">
            <a:avLst/>
          </a:prstGeom>
          <a:effectLst/>
        </p:spPr>
      </p:pic>
      <p:sp>
        <p:nvSpPr>
          <p:cNvPr id="9" name="White plate"/>
          <p:cNvSpPr/>
          <p:nvPr userDrawn="1"/>
        </p:nvSpPr>
        <p:spPr>
          <a:xfrm>
            <a:off x="0" y="0"/>
            <a:ext cx="9144845" cy="5145766"/>
          </a:xfrm>
          <a:prstGeom prst="rect">
            <a:avLst/>
          </a:prstGeom>
          <a:gradFill flip="none" rotWithShape="1">
            <a:gsLst>
              <a:gs pos="7000">
                <a:schemeClr val="accent1">
                  <a:lumMod val="5000"/>
                  <a:lumOff val="95000"/>
                </a:schemeClr>
              </a:gs>
              <a:gs pos="93000">
                <a:schemeClr val="bg1">
                  <a:alpha val="86000"/>
                </a:schemeClr>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282700"/>
            <a:ext cx="7886700" cy="2139950"/>
          </a:xfrm>
        </p:spPr>
        <p:txBody>
          <a:bodyPr anchor="b">
            <a:normAutofit/>
          </a:bodyPr>
          <a:lstStyle>
            <a:lvl1pPr>
              <a:defRPr sz="4400">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3441700"/>
            <a:ext cx="7886700" cy="1125538"/>
          </a:xfrm>
        </p:spPr>
        <p:txBody>
          <a:bodyPr>
            <a:normAutofit/>
          </a:bodyPr>
          <a:lstStyle>
            <a:lvl1pPr marL="0" indent="0">
              <a:buNone/>
              <a:defRPr sz="2000">
                <a:solidFill>
                  <a:srgbClr val="00859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282102334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Mission Bernal BG">
    <p:spTree>
      <p:nvGrpSpPr>
        <p:cNvPr id="1" name=""/>
        <p:cNvGrpSpPr/>
        <p:nvPr/>
      </p:nvGrpSpPr>
      <p:grpSpPr>
        <a:xfrm>
          <a:off x="0" y="0"/>
          <a:ext cx="0" cy="0"/>
          <a:chOff x="0" y="0"/>
          <a:chExt cx="0" cy="0"/>
        </a:xfrm>
      </p:grpSpPr>
      <p:pic>
        <p:nvPicPr>
          <p:cNvPr id="7" name="Picture 6" descr="Image 2_STL Cesar Chavez Overall View.jpg"/>
          <p:cNvPicPr>
            <a:picLocks noChangeAspect="1"/>
          </p:cNvPicPr>
          <p:nvPr userDrawn="1"/>
        </p:nvPicPr>
        <p:blipFill rotWithShape="1">
          <a:blip r:embed="rId2" cstate="print"/>
          <a:srcRect l="36963" t="53143" r="15644" b="14280"/>
          <a:stretch/>
        </p:blipFill>
        <p:spPr>
          <a:xfrm>
            <a:off x="0" y="0"/>
            <a:ext cx="9144000" cy="5143500"/>
          </a:xfrm>
          <a:prstGeom prst="rect">
            <a:avLst/>
          </a:prstGeom>
          <a:effectLst/>
        </p:spPr>
      </p:pic>
      <p:sp>
        <p:nvSpPr>
          <p:cNvPr id="9" name="White plate"/>
          <p:cNvSpPr/>
          <p:nvPr userDrawn="1"/>
        </p:nvSpPr>
        <p:spPr>
          <a:xfrm>
            <a:off x="0" y="0"/>
            <a:ext cx="9144845" cy="5145766"/>
          </a:xfrm>
          <a:prstGeom prst="rect">
            <a:avLst/>
          </a:prstGeom>
          <a:gradFill flip="none" rotWithShape="1">
            <a:gsLst>
              <a:gs pos="7000">
                <a:schemeClr val="accent1">
                  <a:lumMod val="5000"/>
                  <a:lumOff val="95000"/>
                </a:schemeClr>
              </a:gs>
              <a:gs pos="93000">
                <a:schemeClr val="bg1">
                  <a:alpha val="86000"/>
                </a:schemeClr>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35860"/>
            <a:ext cx="7886700" cy="925894"/>
          </a:xfrm>
        </p:spPr>
        <p:txBody>
          <a:bodyPr anchor="b">
            <a:normAutofit/>
          </a:bodyPr>
          <a:lstStyle>
            <a:lvl1pPr>
              <a:defRPr sz="4400">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925147"/>
            <a:ext cx="7886700" cy="1125538"/>
          </a:xfrm>
        </p:spPr>
        <p:txBody>
          <a:bodyPr>
            <a:normAutofit/>
          </a:bodyPr>
          <a:lstStyle>
            <a:lvl1pPr marL="0" indent="0">
              <a:buNone/>
              <a:defRPr sz="2000">
                <a:solidFill>
                  <a:srgbClr val="00859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cxnSp>
        <p:nvCxnSpPr>
          <p:cNvPr id="6" name="Straight Connector 5"/>
          <p:cNvCxnSpPr/>
          <p:nvPr userDrawn="1"/>
        </p:nvCxnSpPr>
        <p:spPr>
          <a:xfrm>
            <a:off x="579713" y="751700"/>
            <a:ext cx="864496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158880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8906" y="-40192"/>
            <a:ext cx="9216200" cy="5185315"/>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 id="2147483701" r:id="rId2"/>
    <p:sldLayoutId id="2147483712" r:id="rId3"/>
    <p:sldLayoutId id="2147483709" r:id="rId4"/>
    <p:sldLayoutId id="2147483703" r:id="rId5"/>
    <p:sldLayoutId id="2147483713" r:id="rId6"/>
  </p:sldLayoutIdLst>
  <p:timing>
    <p:tnLst>
      <p:par>
        <p:cTn id="1" dur="indefinite" restart="never" nodeType="tmRoot"/>
      </p:par>
    </p:tnLst>
  </p:timing>
  <p:txStyles>
    <p:titleStyle>
      <a:lvl1pPr algn="ctr" defTabSz="914249" rtl="0" eaLnBrk="1" latinLnBrk="0" hangingPunct="1">
        <a:spcBef>
          <a:spcPct val="0"/>
        </a:spcBef>
        <a:buNone/>
        <a:defRPr sz="4400" kern="1200">
          <a:solidFill>
            <a:schemeClr val="tx1"/>
          </a:solidFill>
          <a:latin typeface="+mj-lt"/>
          <a:ea typeface="+mj-ea"/>
          <a:cs typeface="+mj-cs"/>
        </a:defRPr>
      </a:lvl1pPr>
    </p:titleStyle>
    <p:bodyStyle>
      <a:lvl1pPr marL="342844" indent="-342844" algn="l" defTabSz="914249"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27" indent="-285703" algn="l" defTabSz="914249"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11" indent="-228562" algn="l" defTabSz="914249"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36"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60"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800" kern="1200">
          <a:solidFill>
            <a:schemeClr val="tx1"/>
          </a:solidFill>
          <a:latin typeface="+mn-lt"/>
          <a:ea typeface="+mn-ea"/>
          <a:cs typeface="+mn-cs"/>
        </a:defRPr>
      </a:lvl1pPr>
      <a:lvl2pPr marL="457124" algn="l" defTabSz="914249" rtl="0" eaLnBrk="1" latinLnBrk="0" hangingPunct="1">
        <a:defRPr sz="1800" kern="1200">
          <a:solidFill>
            <a:schemeClr val="tx1"/>
          </a:solidFill>
          <a:latin typeface="+mn-lt"/>
          <a:ea typeface="+mn-ea"/>
          <a:cs typeface="+mn-cs"/>
        </a:defRPr>
      </a:lvl2pPr>
      <a:lvl3pPr marL="914249" algn="l" defTabSz="914249" rtl="0" eaLnBrk="1" latinLnBrk="0" hangingPunct="1">
        <a:defRPr sz="1800" kern="1200">
          <a:solidFill>
            <a:schemeClr val="tx1"/>
          </a:solidFill>
          <a:latin typeface="+mn-lt"/>
          <a:ea typeface="+mn-ea"/>
          <a:cs typeface="+mn-cs"/>
        </a:defRPr>
      </a:lvl3pPr>
      <a:lvl4pPr marL="1371373" algn="l" defTabSz="914249" rtl="0" eaLnBrk="1" latinLnBrk="0" hangingPunct="1">
        <a:defRPr sz="1800" kern="1200">
          <a:solidFill>
            <a:schemeClr val="tx1"/>
          </a:solidFill>
          <a:latin typeface="+mn-lt"/>
          <a:ea typeface="+mn-ea"/>
          <a:cs typeface="+mn-cs"/>
        </a:defRPr>
      </a:lvl4pPr>
      <a:lvl5pPr marL="1828498" algn="l" defTabSz="914249" rtl="0" eaLnBrk="1" latinLnBrk="0" hangingPunct="1">
        <a:defRPr sz="1800" kern="1200">
          <a:solidFill>
            <a:schemeClr val="tx1"/>
          </a:solidFill>
          <a:latin typeface="+mn-lt"/>
          <a:ea typeface="+mn-ea"/>
          <a:cs typeface="+mn-cs"/>
        </a:defRPr>
      </a:lvl5pPr>
      <a:lvl6pPr marL="2285622" algn="l" defTabSz="914249" rtl="0" eaLnBrk="1" latinLnBrk="0" hangingPunct="1">
        <a:defRPr sz="1800" kern="1200">
          <a:solidFill>
            <a:schemeClr val="tx1"/>
          </a:solidFill>
          <a:latin typeface="+mn-lt"/>
          <a:ea typeface="+mn-ea"/>
          <a:cs typeface="+mn-cs"/>
        </a:defRPr>
      </a:lvl6pPr>
      <a:lvl7pPr marL="2742747" algn="l" defTabSz="914249" rtl="0" eaLnBrk="1" latinLnBrk="0" hangingPunct="1">
        <a:defRPr sz="1800" kern="1200">
          <a:solidFill>
            <a:schemeClr val="tx1"/>
          </a:solidFill>
          <a:latin typeface="+mn-lt"/>
          <a:ea typeface="+mn-ea"/>
          <a:cs typeface="+mn-cs"/>
        </a:defRPr>
      </a:lvl7pPr>
      <a:lvl8pPr marL="3199871" algn="l" defTabSz="914249" rtl="0" eaLnBrk="1" latinLnBrk="0" hangingPunct="1">
        <a:defRPr sz="1800" kern="1200">
          <a:solidFill>
            <a:schemeClr val="tx1"/>
          </a:solidFill>
          <a:latin typeface="+mn-lt"/>
          <a:ea typeface="+mn-ea"/>
          <a:cs typeface="+mn-cs"/>
        </a:defRPr>
      </a:lvl8pPr>
      <a:lvl9pPr marL="3656995" algn="l" defTabSz="91424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0911887"/>
      </p:ext>
    </p:extLst>
  </p:cSld>
  <p:clrMap bg1="lt1" tx1="dk1" bg2="lt2" tx2="dk2" accent1="accent1" accent2="accent2" accent3="accent3" accent4="accent4" accent5="accent5" accent6="accent6" hlink="hlink" folHlink="folHlink"/>
  <p:sldLayoutIdLst>
    <p:sldLayoutId id="2147483707" r:id="rId1"/>
    <p:sldLayoutId id="2147483714"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hyperlink" Target="https://bcove.video/2lRdGhR"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5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g"/><Relationship Id="rId4" Type="http://schemas.openxmlformats.org/officeDocument/2006/relationships/image" Target="../media/image36.jpeg"/></Relationships>
</file>

<file path=ppt/slides/_rels/slide5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jpeg"/></Relationships>
</file>

<file path=ppt/slides/_rels/slide5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72.xml"/><Relationship Id="rId1" Type="http://schemas.openxmlformats.org/officeDocument/2006/relationships/slideLayout" Target="../slideLayouts/slideLayout8.xml"/><Relationship Id="rId5" Type="http://schemas.openxmlformats.org/officeDocument/2006/relationships/image" Target="../media/image55.tiff"/><Relationship Id="rId4" Type="http://schemas.openxmlformats.org/officeDocument/2006/relationships/image" Target="../media/image54.tiff"/></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82.xml.rels><?xml version="1.0" encoding="UTF-8" standalone="yes"?>
<Relationships xmlns="http://schemas.openxmlformats.org/package/2006/relationships"><Relationship Id="rId3" Type="http://schemas.openxmlformats.org/officeDocument/2006/relationships/hyperlink" Target="https://bcove.video/2z2pgyV"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smtClean="0">
                <a:solidFill>
                  <a:schemeClr val="bg1"/>
                </a:solidFill>
              </a:rPr>
              <a:t>Ameet Nanda, </a:t>
            </a:r>
            <a:r>
              <a:rPr lang="en-US" b="1" dirty="0" smtClean="0">
                <a:solidFill>
                  <a:schemeClr val="bg1"/>
                </a:solidFill>
              </a:rPr>
              <a:t>Site Leader/VP</a:t>
            </a:r>
            <a:endParaRPr lang="en-US" b="1" dirty="0" smtClean="0">
              <a:solidFill>
                <a:schemeClr val="bg1"/>
              </a:solidFill>
            </a:endParaRP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1015663"/>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February 2018</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Services Locations</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Teeing up the Moves</a:t>
            </a:r>
          </a:p>
          <a:p>
            <a:pPr algn="ctr"/>
            <a:r>
              <a:rPr lang="en-US" sz="2000" dirty="0" smtClean="0">
                <a:solidFill>
                  <a:srgbClr val="008599"/>
                </a:solidFill>
              </a:rPr>
              <a:t>Helping you with the transition</a:t>
            </a:r>
          </a:p>
          <a:p>
            <a:pPr algn="ctr"/>
            <a:r>
              <a:rPr lang="en-US" sz="2000" dirty="0" smtClean="0">
                <a:solidFill>
                  <a:srgbClr val="008599"/>
                </a:solidFill>
              </a:rPr>
              <a:t>Campus Stars</a:t>
            </a:r>
          </a:p>
          <a:p>
            <a:pPr algn="ctr"/>
            <a:r>
              <a:rPr lang="en-US" sz="2000" dirty="0" smtClean="0">
                <a:solidFill>
                  <a:srgbClr val="008599"/>
                </a:solidFill>
              </a:rPr>
              <a:t>Community Program Profile</a:t>
            </a:r>
            <a:endParaRPr lang="en-US" sz="2000" dirty="0">
              <a:solidFill>
                <a:srgbClr val="008599"/>
              </a:solidFill>
            </a:endParaRPr>
          </a:p>
        </p:txBody>
      </p:sp>
      <p:pic>
        <p:nvPicPr>
          <p:cNvPr id="4" name="On the R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4019203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5849958" y="1858900"/>
            <a:ext cx="329404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5761822" y="-8032"/>
            <a:ext cx="3382178" cy="1866932"/>
          </a:xfrm>
        </p:spPr>
        <p:txBody>
          <a:bodyPr>
            <a:normAutofit fontScale="90000"/>
          </a:bodyPr>
          <a:lstStyle/>
          <a:p>
            <a:r>
              <a:rPr lang="en-US" sz="4400" dirty="0" smtClean="0">
                <a:latin typeface="Minion Pro" panose="02040503050306020203" pitchFamily="18" charset="0"/>
              </a:rPr>
              <a:t>Seismic Separation: North Tower</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5938092" y="2027104"/>
            <a:ext cx="3065228" cy="3390129"/>
          </a:xfrm>
        </p:spPr>
        <p:txBody>
          <a:bodyPr>
            <a:normAutofit/>
          </a:bodyPr>
          <a:lstStyle/>
          <a:p>
            <a:r>
              <a:rPr lang="en-US" dirty="0" smtClean="0">
                <a:solidFill>
                  <a:schemeClr val="tx1">
                    <a:lumMod val="65000"/>
                    <a:lumOff val="35000"/>
                  </a:schemeClr>
                </a:solidFill>
                <a:latin typeface="+mj-lt"/>
              </a:rPr>
              <a:t>Scheduled for December 2018 completion</a:t>
            </a:r>
          </a:p>
          <a:p>
            <a:r>
              <a:rPr lang="en-US" dirty="0" smtClean="0"/>
              <a:t>Seismic compliance – must be self-contained</a:t>
            </a:r>
          </a:p>
          <a:p>
            <a:r>
              <a:rPr lang="en-US" dirty="0" smtClean="0"/>
              <a:t>Impacts loading dock, food storage, staff lockers</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34" y="396608"/>
            <a:ext cx="5244029" cy="3933022"/>
          </a:xfrm>
          <a:prstGeom prst="rect">
            <a:avLst/>
          </a:prstGeom>
          <a:ln w="12700">
            <a:solidFill>
              <a:srgbClr val="FF0000"/>
            </a:solidFill>
          </a:ln>
        </p:spPr>
      </p:pic>
      <p:sp>
        <p:nvSpPr>
          <p:cNvPr id="8" name="MB Loc"/>
          <p:cNvSpPr txBox="1"/>
          <p:nvPr/>
        </p:nvSpPr>
        <p:spPr>
          <a:xfrm>
            <a:off x="4135902" y="-1022800"/>
            <a:ext cx="4205818" cy="369332"/>
          </a:xfrm>
          <a:prstGeom prst="rect">
            <a:avLst/>
          </a:prstGeom>
          <a:noFill/>
        </p:spPr>
        <p:txBody>
          <a:bodyPr wrap="square" rtlCol="0">
            <a:spAutoFit/>
          </a:bodyPr>
          <a:lstStyle/>
          <a:p>
            <a:r>
              <a:rPr lang="en-US" sz="1800" dirty="0" smtClean="0">
                <a:solidFill>
                  <a:srgbClr val="524F50"/>
                </a:solidFill>
              </a:rPr>
              <a:t>Scheduled for Dec 2018 completion</a:t>
            </a:r>
            <a:endParaRPr lang="en-US" sz="1800" dirty="0">
              <a:solidFill>
                <a:srgbClr val="524F50"/>
              </a:solidFill>
            </a:endParaRPr>
          </a:p>
        </p:txBody>
      </p:sp>
    </p:spTree>
    <p:extLst>
      <p:ext uri="{BB962C8B-B14F-4D97-AF65-F5344CB8AC3E}">
        <p14:creationId xmlns:p14="http://schemas.microsoft.com/office/powerpoint/2010/main" val="1415268458"/>
      </p:ext>
    </p:extLst>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Elbow Connector 48"/>
          <p:cNvCxnSpPr>
            <a:stCxn id="9" idx="1"/>
            <a:endCxn id="7" idx="3"/>
          </p:cNvCxnSpPr>
          <p:nvPr/>
        </p:nvCxnSpPr>
        <p:spPr>
          <a:xfrm rot="10800000">
            <a:off x="1837577" y="2111982"/>
            <a:ext cx="4273440" cy="245660"/>
          </a:xfrm>
          <a:prstGeom prst="bentConnector3">
            <a:avLst>
              <a:gd name="adj1" fmla="val 50000"/>
            </a:avLst>
          </a:prstGeom>
          <a:ln w="28575">
            <a:solidFill>
              <a:srgbClr val="30525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3" idx="1"/>
            <a:endCxn id="11" idx="3"/>
          </p:cNvCxnSpPr>
          <p:nvPr/>
        </p:nvCxnSpPr>
        <p:spPr>
          <a:xfrm rot="10800000" flipV="1">
            <a:off x="2348123" y="3661984"/>
            <a:ext cx="4698204" cy="251502"/>
          </a:xfrm>
          <a:prstGeom prst="bentConnector3">
            <a:avLst>
              <a:gd name="adj1" fmla="val 87837"/>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4" idx="1"/>
          </p:cNvCxnSpPr>
          <p:nvPr/>
        </p:nvCxnSpPr>
        <p:spPr>
          <a:xfrm rot="10800000">
            <a:off x="2743969" y="3391461"/>
            <a:ext cx="4302359" cy="712112"/>
          </a:xfrm>
          <a:prstGeom prst="bentConnector3">
            <a:avLst>
              <a:gd name="adj1" fmla="val 95933"/>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2" idx="1"/>
          </p:cNvCxnSpPr>
          <p:nvPr/>
        </p:nvCxnSpPr>
        <p:spPr>
          <a:xfrm rot="10800000" flipV="1">
            <a:off x="1900574" y="3201374"/>
            <a:ext cx="4514254" cy="190086"/>
          </a:xfrm>
          <a:prstGeom prst="bentConnector3">
            <a:avLst>
              <a:gd name="adj1" fmla="val 77585"/>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9" idx="1"/>
            <a:endCxn id="8" idx="3"/>
          </p:cNvCxnSpPr>
          <p:nvPr/>
        </p:nvCxnSpPr>
        <p:spPr>
          <a:xfrm rot="10800000" flipV="1">
            <a:off x="1837577" y="2357642"/>
            <a:ext cx="4273440" cy="273358"/>
          </a:xfrm>
          <a:prstGeom prst="bentConnector3">
            <a:avLst>
              <a:gd name="adj1" fmla="val 50000"/>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23888" y="6578"/>
            <a:ext cx="7886700" cy="825044"/>
          </a:xfrm>
        </p:spPr>
        <p:txBody>
          <a:bodyPr>
            <a:noAutofit/>
          </a:bodyPr>
          <a:lstStyle/>
          <a:p>
            <a:pPr algn="ctr"/>
            <a:r>
              <a:rPr lang="en-US" dirty="0" smtClean="0"/>
              <a:t>What’s going where</a:t>
            </a:r>
            <a:endParaRPr lang="en-US" dirty="0"/>
          </a:p>
        </p:txBody>
      </p:sp>
      <p:pic>
        <p:nvPicPr>
          <p:cNvPr id="3" name="Picture 2"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103" y="-40947"/>
            <a:ext cx="8810897" cy="4957368"/>
          </a:xfrm>
          <a:prstGeom prst="rect">
            <a:avLst/>
          </a:prstGeom>
        </p:spPr>
      </p:pic>
      <p:sp>
        <p:nvSpPr>
          <p:cNvPr id="5" name="Rounded Rectangle 4"/>
          <p:cNvSpPr/>
          <p:nvPr/>
        </p:nvSpPr>
        <p:spPr>
          <a:xfrm>
            <a:off x="759026" y="132382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STL</a:t>
            </a:r>
          </a:p>
        </p:txBody>
      </p:sp>
      <p:sp>
        <p:nvSpPr>
          <p:cNvPr id="6" name="Rounded Rectangle 5"/>
          <p:cNvSpPr/>
          <p:nvPr/>
        </p:nvSpPr>
        <p:spPr>
          <a:xfrm>
            <a:off x="4780375" y="1320650"/>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MB</a:t>
            </a:r>
            <a:endParaRPr lang="en-US" sz="1200" dirty="0"/>
          </a:p>
        </p:txBody>
      </p:sp>
      <p:sp>
        <p:nvSpPr>
          <p:cNvPr id="7" name="Rounded Rectangle 6"/>
          <p:cNvSpPr/>
          <p:nvPr/>
        </p:nvSpPr>
        <p:spPr>
          <a:xfrm>
            <a:off x="1211412" y="192189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PAC</a:t>
            </a:r>
          </a:p>
        </p:txBody>
      </p:sp>
      <p:sp>
        <p:nvSpPr>
          <p:cNvPr id="8" name="Rounded Rectangle 7"/>
          <p:cNvSpPr/>
          <p:nvPr/>
        </p:nvSpPr>
        <p:spPr>
          <a:xfrm>
            <a:off x="1211412" y="244091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a:t>
            </a:r>
          </a:p>
        </p:txBody>
      </p:sp>
      <p:sp>
        <p:nvSpPr>
          <p:cNvPr id="9" name="Rounded Rectangle 8"/>
          <p:cNvSpPr/>
          <p:nvPr/>
        </p:nvSpPr>
        <p:spPr>
          <a:xfrm>
            <a:off x="6111017" y="216755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VN</a:t>
            </a:r>
            <a:endParaRPr lang="en-US" sz="1200" dirty="0"/>
          </a:p>
        </p:txBody>
      </p:sp>
      <p:sp>
        <p:nvSpPr>
          <p:cNvPr id="10" name="Rounded Rectangle 9"/>
          <p:cNvSpPr/>
          <p:nvPr/>
        </p:nvSpPr>
        <p:spPr>
          <a:xfrm>
            <a:off x="1721958" y="320137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PAC O/P</a:t>
            </a:r>
            <a:endParaRPr lang="en-US" sz="1200" dirty="0"/>
          </a:p>
        </p:txBody>
      </p:sp>
      <p:sp>
        <p:nvSpPr>
          <p:cNvPr id="11" name="Rounded Rectangle 10"/>
          <p:cNvSpPr/>
          <p:nvPr/>
        </p:nvSpPr>
        <p:spPr>
          <a:xfrm>
            <a:off x="1721958" y="3723400"/>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CAL O/P</a:t>
            </a:r>
            <a:endParaRPr lang="en-US" sz="1200" dirty="0"/>
          </a:p>
        </p:txBody>
      </p:sp>
      <p:sp>
        <p:nvSpPr>
          <p:cNvPr id="12" name="Rounded Rectangle 11"/>
          <p:cNvSpPr/>
          <p:nvPr/>
        </p:nvSpPr>
        <p:spPr>
          <a:xfrm>
            <a:off x="6414827" y="3011288"/>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dirty="0" smtClean="0"/>
              <a:t>VN</a:t>
            </a:r>
            <a:r>
              <a:rPr lang="en-US" sz="1200" dirty="0"/>
              <a:t/>
            </a:r>
            <a:br>
              <a:rPr lang="en-US" sz="1200" dirty="0"/>
            </a:br>
            <a:r>
              <a:rPr lang="en-US" sz="1200" dirty="0"/>
              <a:t>MOB</a:t>
            </a:r>
          </a:p>
        </p:txBody>
      </p:sp>
      <p:sp>
        <p:nvSpPr>
          <p:cNvPr id="13" name="Rounded Rectangle 12"/>
          <p:cNvSpPr/>
          <p:nvPr/>
        </p:nvSpPr>
        <p:spPr>
          <a:xfrm>
            <a:off x="7046327" y="3471898"/>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PAC</a:t>
            </a:r>
            <a:endParaRPr lang="en-US" sz="1200" dirty="0"/>
          </a:p>
        </p:txBody>
      </p:sp>
      <p:sp>
        <p:nvSpPr>
          <p:cNvPr id="14" name="Rounded Rectangle 13"/>
          <p:cNvSpPr/>
          <p:nvPr/>
        </p:nvSpPr>
        <p:spPr>
          <a:xfrm>
            <a:off x="7046327" y="391348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MB</a:t>
            </a:r>
            <a:endParaRPr lang="en-US" sz="1200" dirty="0"/>
          </a:p>
        </p:txBody>
      </p:sp>
      <p:sp>
        <p:nvSpPr>
          <p:cNvPr id="15" name="Rounded Rectangle 14"/>
          <p:cNvSpPr/>
          <p:nvPr/>
        </p:nvSpPr>
        <p:spPr>
          <a:xfrm>
            <a:off x="7046327" y="435507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DAV</a:t>
            </a:r>
            <a:endParaRPr lang="en-US" sz="1200" dirty="0"/>
          </a:p>
        </p:txBody>
      </p:sp>
      <p:sp>
        <p:nvSpPr>
          <p:cNvPr id="17" name="2017"/>
          <p:cNvSpPr txBox="1"/>
          <p:nvPr/>
        </p:nvSpPr>
        <p:spPr>
          <a:xfrm>
            <a:off x="1760803" y="860865"/>
            <a:ext cx="1159206" cy="369332"/>
          </a:xfrm>
          <a:prstGeom prst="rect">
            <a:avLst/>
          </a:prstGeom>
          <a:noFill/>
        </p:spPr>
        <p:txBody>
          <a:bodyPr wrap="square" rtlCol="0">
            <a:spAutoFit/>
          </a:bodyPr>
          <a:lstStyle/>
          <a:p>
            <a:r>
              <a:rPr lang="en-US" sz="1800" b="1" dirty="0">
                <a:solidFill>
                  <a:srgbClr val="00AAA0"/>
                </a:solidFill>
                <a:latin typeface="+mj-lt"/>
              </a:rPr>
              <a:t>2017</a:t>
            </a:r>
          </a:p>
        </p:txBody>
      </p:sp>
      <p:sp>
        <p:nvSpPr>
          <p:cNvPr id="18" name="2018"/>
          <p:cNvSpPr txBox="1"/>
          <p:nvPr/>
        </p:nvSpPr>
        <p:spPr>
          <a:xfrm>
            <a:off x="3590461" y="860865"/>
            <a:ext cx="1159206" cy="369332"/>
          </a:xfrm>
          <a:prstGeom prst="rect">
            <a:avLst/>
          </a:prstGeom>
          <a:noFill/>
        </p:spPr>
        <p:txBody>
          <a:bodyPr wrap="square" rtlCol="0">
            <a:spAutoFit/>
          </a:bodyPr>
          <a:lstStyle/>
          <a:p>
            <a:r>
              <a:rPr lang="en-US" sz="1800" b="1" dirty="0">
                <a:solidFill>
                  <a:srgbClr val="00AAA0"/>
                </a:solidFill>
                <a:latin typeface="+mj-lt"/>
              </a:rPr>
              <a:t>2018</a:t>
            </a:r>
          </a:p>
        </p:txBody>
      </p:sp>
      <p:sp>
        <p:nvSpPr>
          <p:cNvPr id="19" name="2019"/>
          <p:cNvSpPr txBox="1"/>
          <p:nvPr/>
        </p:nvSpPr>
        <p:spPr>
          <a:xfrm>
            <a:off x="5450199" y="860865"/>
            <a:ext cx="1159206" cy="369332"/>
          </a:xfrm>
          <a:prstGeom prst="rect">
            <a:avLst/>
          </a:prstGeom>
          <a:noFill/>
        </p:spPr>
        <p:txBody>
          <a:bodyPr wrap="square" rtlCol="0">
            <a:spAutoFit/>
          </a:bodyPr>
          <a:lstStyle/>
          <a:p>
            <a:r>
              <a:rPr lang="en-US" sz="1800" b="1" dirty="0">
                <a:solidFill>
                  <a:srgbClr val="00AAA0"/>
                </a:solidFill>
                <a:latin typeface="+mj-lt"/>
              </a:rPr>
              <a:t>2019</a:t>
            </a:r>
          </a:p>
        </p:txBody>
      </p:sp>
      <p:sp>
        <p:nvSpPr>
          <p:cNvPr id="20" name="2020"/>
          <p:cNvSpPr txBox="1"/>
          <p:nvPr/>
        </p:nvSpPr>
        <p:spPr>
          <a:xfrm>
            <a:off x="7279229" y="860865"/>
            <a:ext cx="1159206" cy="369332"/>
          </a:xfrm>
          <a:prstGeom prst="rect">
            <a:avLst/>
          </a:prstGeom>
          <a:noFill/>
        </p:spPr>
        <p:txBody>
          <a:bodyPr wrap="square" rtlCol="0">
            <a:spAutoFit/>
          </a:bodyPr>
          <a:lstStyle/>
          <a:p>
            <a:r>
              <a:rPr lang="en-US" sz="1800" b="1" dirty="0">
                <a:solidFill>
                  <a:srgbClr val="00AAA0"/>
                </a:solidFill>
                <a:latin typeface="+mj-lt"/>
              </a:rPr>
              <a:t>2020</a:t>
            </a:r>
            <a:endParaRPr lang="en-US" sz="1200" b="1" dirty="0">
              <a:solidFill>
                <a:srgbClr val="00AAA0"/>
              </a:solidFill>
              <a:latin typeface="+mj-lt"/>
            </a:endParaRPr>
          </a:p>
        </p:txBody>
      </p:sp>
      <p:cxnSp>
        <p:nvCxnSpPr>
          <p:cNvPr id="54" name="Elbow Connector 53"/>
          <p:cNvCxnSpPr>
            <a:stCxn id="6" idx="1"/>
            <a:endCxn id="5" idx="3"/>
          </p:cNvCxnSpPr>
          <p:nvPr/>
        </p:nvCxnSpPr>
        <p:spPr>
          <a:xfrm rot="10800000" flipV="1">
            <a:off x="1385192" y="1510736"/>
            <a:ext cx="3395183" cy="3174"/>
          </a:xfrm>
          <a:prstGeom prst="bentConnector3">
            <a:avLst>
              <a:gd name="adj1" fmla="val 50000"/>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5" idx="1"/>
            <a:endCxn id="11" idx="3"/>
          </p:cNvCxnSpPr>
          <p:nvPr/>
        </p:nvCxnSpPr>
        <p:spPr>
          <a:xfrm rot="10800000">
            <a:off x="2348123" y="3913486"/>
            <a:ext cx="4698204" cy="631674"/>
          </a:xfrm>
          <a:prstGeom prst="bentConnector3">
            <a:avLst>
              <a:gd name="adj1" fmla="val 87837"/>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977974" y="1700822"/>
            <a:ext cx="802401" cy="411160"/>
          </a:xfrm>
          <a:prstGeom prst="straightConnector1">
            <a:avLst/>
          </a:prstGeom>
          <a:ln w="28575">
            <a:solidFill>
              <a:srgbClr val="305256"/>
            </a:solidFill>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86394" y="729961"/>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621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Moving to Davies</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3311464976"/>
              </p:ext>
            </p:extLst>
          </p:nvPr>
        </p:nvGraphicFramePr>
        <p:xfrm>
          <a:off x="366616" y="890033"/>
          <a:ext cx="8546030" cy="3950549"/>
        </p:xfrm>
        <a:graphic>
          <a:graphicData uri="http://schemas.openxmlformats.org/drawingml/2006/table">
            <a:tbl>
              <a:tblPr firstRow="1" bandRow="1">
                <a:tableStyleId>{912C8C85-51F0-491E-9774-3900AFEF0FD7}</a:tableStyleId>
              </a:tblPr>
              <a:tblGrid>
                <a:gridCol w="1664809"/>
                <a:gridCol w="1664809"/>
                <a:gridCol w="2608206"/>
                <a:gridCol w="2608206"/>
              </a:tblGrid>
              <a:tr h="475829">
                <a:tc>
                  <a:txBody>
                    <a:bodyPr/>
                    <a:lstStyle/>
                    <a:p>
                      <a:pPr algn="ctr"/>
                      <a:r>
                        <a:rPr lang="en-US" dirty="0" smtClean="0">
                          <a:latin typeface="+mj-lt"/>
                        </a:rPr>
                        <a:t>From</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ct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ctr"/>
                      <a:r>
                        <a:rPr lang="en-US" dirty="0" smtClean="0">
                          <a:latin typeface="+mj-lt"/>
                        </a:rPr>
                        <a:t>To</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ctr"/>
                      <a:r>
                        <a:rPr lang="en-US" dirty="0" smtClean="0">
                          <a:latin typeface="+mj-lt"/>
                        </a:rPr>
                        <a:t>When</a:t>
                      </a:r>
                      <a:endParaRPr lang="en-US" dirty="0">
                        <a:latin typeface="+mj-lt"/>
                      </a:endParaRPr>
                    </a:p>
                  </a:txBody>
                  <a:tcPr>
                    <a:lnB w="3175" cap="flat" cmpd="sng" algn="ctr">
                      <a:noFill/>
                      <a:prstDash val="solid"/>
                      <a:round/>
                      <a:headEnd type="none" w="med" len="med"/>
                      <a:tailEnd type="none" w="med" len="med"/>
                    </a:lnB>
                    <a:solidFill>
                      <a:srgbClr val="00AAA0"/>
                    </a:solidFill>
                  </a:tcPr>
                </a:tc>
              </a:tr>
              <a:tr h="7852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PAC IP</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 OP </a:t>
                      </a:r>
                      <a:r>
                        <a:rPr lang="en-US" sz="1800" dirty="0" smtClean="0">
                          <a:solidFill>
                            <a:schemeClr val="tx1">
                              <a:lumMod val="65000"/>
                              <a:lumOff val="35000"/>
                            </a:schemeClr>
                          </a:solidFill>
                          <a:latin typeface="Arial" panose="020B0604020202020204" pitchFamily="34" charset="0"/>
                          <a:cs typeface="Arial" panose="020B0604020202020204" pitchFamily="34" charset="0"/>
                        </a:rPr>
                        <a:t>Behavioral</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Health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South Tower unoccupied portion</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2018 Q4 – Begin Improvements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r>
              <a:tr h="484517">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St. Luke’s </a:t>
                      </a:r>
                      <a:br>
                        <a:rPr lang="en-US" sz="1800" dirty="0" smtClean="0">
                          <a:solidFill>
                            <a:schemeClr val="tx1">
                              <a:lumMod val="65000"/>
                              <a:lumOff val="35000"/>
                            </a:schemeClr>
                          </a:solidFill>
                          <a:latin typeface="Arial" panose="020B0604020202020204" pitchFamily="34" charset="0"/>
                          <a:cs typeface="Arial" panose="020B0604020202020204" pitchFamily="34" charset="0"/>
                        </a:rPr>
                      </a:br>
                      <a:r>
                        <a:rPr lang="en-US" sz="1800" dirty="0" smtClean="0">
                          <a:solidFill>
                            <a:schemeClr val="tx1">
                              <a:lumMod val="65000"/>
                              <a:lumOff val="35000"/>
                            </a:schemeClr>
                          </a:solidFill>
                          <a:latin typeface="Arial" panose="020B0604020202020204" pitchFamily="34" charset="0"/>
                          <a:cs typeface="Arial" panose="020B0604020202020204" pitchFamily="34" charset="0"/>
                        </a:rPr>
                        <a:t>Sub</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Acute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ct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ctr"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Skilled Nursing</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2018 Q4 – Begin Improvements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489895">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Cal Pathology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ct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South Tower</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B Level</a:t>
                      </a:r>
                      <a:b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b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(former UCSF Lab)</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2018 Q3</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baseline="0" dirty="0" smtClean="0">
                          <a:solidFill>
                            <a:srgbClr val="FF0000"/>
                          </a:solidFill>
                          <a:latin typeface="Arial" panose="020B0604020202020204" pitchFamily="34" charset="0"/>
                          <a:cs typeface="Arial" panose="020B0604020202020204" pitchFamily="34" charset="0"/>
                        </a:rPr>
                        <a:t>Begin?</a:t>
                      </a:r>
                      <a:endParaRPr lang="en-US" sz="1800" dirty="0">
                        <a:solidFill>
                          <a:srgbClr val="FF0000"/>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r>
              <a:tr h="204818">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Cal Orthopedics</a:t>
                      </a:r>
                      <a:r>
                        <a:rPr lang="en-US" sz="1800" dirty="0" smtClean="0">
                          <a:solidFill>
                            <a:srgbClr val="FF0000"/>
                          </a:solidFill>
                          <a:latin typeface="Arial" panose="020B0604020202020204" pitchFamily="34" charset="0"/>
                          <a:cs typeface="Arial" panose="020B0604020202020204" pitchFamily="34" charset="0"/>
                        </a:rPr>
                        <a:t>?</a:t>
                      </a:r>
                      <a:endParaRPr lang="en-US" sz="1800" dirty="0">
                        <a:solidFill>
                          <a:srgbClr val="FF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ctr"/>
                      <a:endParaRPr lang="en-US" sz="1800" dirty="0">
                        <a:solidFill>
                          <a:srgbClr val="FF0000"/>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North Tower 3</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rd</a:t>
                      </a:r>
                      <a:r>
                        <a:rPr lang="en-US" sz="1800" dirty="0" smtClean="0">
                          <a:solidFill>
                            <a:schemeClr val="tx1">
                              <a:lumMod val="65000"/>
                              <a:lumOff val="35000"/>
                            </a:schemeClr>
                          </a:solidFill>
                          <a:latin typeface="Arial" panose="020B0604020202020204" pitchFamily="34" charset="0"/>
                          <a:cs typeface="Arial" panose="020B0604020202020204" pitchFamily="34" charset="0"/>
                        </a:rPr>
                        <a:t> Floor</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Pending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475829">
                <a:tc>
                  <a:txBody>
                    <a:bodyPr/>
                    <a:lstStyle/>
                    <a:p>
                      <a:pPr algn="ctr"/>
                      <a:r>
                        <a:rPr lang="en-US" sz="1800" dirty="0" smtClean="0">
                          <a:solidFill>
                            <a:srgbClr val="524F50"/>
                          </a:solidFill>
                          <a:latin typeface="Arial" panose="020B0604020202020204" pitchFamily="34" charset="0"/>
                          <a:cs typeface="Arial" panose="020B0604020202020204" pitchFamily="34" charset="0"/>
                        </a:rPr>
                        <a:t>Pac PT / OT / </a:t>
                      </a:r>
                      <a:r>
                        <a:rPr lang="en-US" sz="1800" dirty="0" smtClean="0">
                          <a:solidFill>
                            <a:srgbClr val="FF0000"/>
                          </a:solidFill>
                          <a:latin typeface="Arial" panose="020B0604020202020204" pitchFamily="34" charset="0"/>
                          <a:cs typeface="Arial" panose="020B0604020202020204" pitchFamily="34" charset="0"/>
                        </a:rPr>
                        <a:t>SP?</a:t>
                      </a:r>
                      <a:endParaRPr lang="en-US" sz="1800" dirty="0">
                        <a:solidFill>
                          <a:srgbClr val="FF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ctr"/>
                      <a:endParaRPr lang="en-US" sz="1800" dirty="0">
                        <a:solidFill>
                          <a:srgbClr val="FF0000"/>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ctr"/>
                      <a:r>
                        <a:rPr lang="en-US" sz="1800" dirty="0" smtClean="0">
                          <a:solidFill>
                            <a:srgbClr val="524F50"/>
                          </a:solidFill>
                          <a:latin typeface="Arial" panose="020B0604020202020204" pitchFamily="34" charset="0"/>
                          <a:cs typeface="Arial" panose="020B0604020202020204" pitchFamily="34" charset="0"/>
                        </a:rPr>
                        <a:t>PT / OT</a:t>
                      </a:r>
                      <a:endParaRPr lang="en-US" sz="1800" dirty="0">
                        <a:solidFill>
                          <a:srgbClr val="524F50"/>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ctr"/>
                      <a:r>
                        <a:rPr lang="en-US" sz="1800" dirty="0" smtClean="0">
                          <a:solidFill>
                            <a:srgbClr val="FF0000"/>
                          </a:solidFill>
                          <a:latin typeface="Arial" panose="020B0604020202020204" pitchFamily="34" charset="0"/>
                          <a:cs typeface="Arial" panose="020B0604020202020204" pitchFamily="34" charset="0"/>
                        </a:rPr>
                        <a:t>2020?</a:t>
                      </a:r>
                      <a:endParaRPr lang="en-US" sz="1800" dirty="0">
                        <a:solidFill>
                          <a:srgbClr val="FF0000"/>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402692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Davies </a:t>
            </a:r>
            <a:r>
              <a:rPr lang="en-US" dirty="0" smtClean="0">
                <a:latin typeface="Minion Pro" panose="02040503050306020203"/>
              </a:rPr>
              <a:t>Internal Moves</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660704835"/>
              </p:ext>
            </p:extLst>
          </p:nvPr>
        </p:nvGraphicFramePr>
        <p:xfrm>
          <a:off x="366617" y="1024128"/>
          <a:ext cx="8567175" cy="1645920"/>
        </p:xfrm>
        <a:graphic>
          <a:graphicData uri="http://schemas.openxmlformats.org/drawingml/2006/table">
            <a:tbl>
              <a:tblPr firstRow="1" bandRow="1">
                <a:tableStyleId>{912C8C85-51F0-491E-9774-3900AFEF0FD7}</a:tableStyleId>
              </a:tblPr>
              <a:tblGrid>
                <a:gridCol w="2233364"/>
                <a:gridCol w="451691"/>
                <a:gridCol w="1445024"/>
                <a:gridCol w="2723661"/>
                <a:gridCol w="1713435"/>
              </a:tblGrid>
              <a:tr h="358140">
                <a:tc>
                  <a:txBody>
                    <a:bodyPr/>
                    <a:lstStyle/>
                    <a:p>
                      <a:pPr algn="ctr"/>
                      <a:r>
                        <a:rPr lang="en-US" dirty="0" smtClean="0">
                          <a:latin typeface="+mj-lt"/>
                        </a:rPr>
                        <a:t>Current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ct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ctr"/>
                      <a:r>
                        <a:rPr lang="en-US" dirty="0" smtClean="0">
                          <a:latin typeface="+mj-lt"/>
                        </a:rPr>
                        <a:t>Floor</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ctr"/>
                      <a:r>
                        <a:rPr lang="en-US" dirty="0" smtClean="0">
                          <a:latin typeface="+mj-lt"/>
                        </a:rPr>
                        <a:t>Service Line</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ctr"/>
                      <a:r>
                        <a:rPr lang="en-US" dirty="0" smtClean="0">
                          <a:latin typeface="+mj-lt"/>
                        </a:rPr>
                        <a:t>When</a:t>
                      </a: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TICU</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p>
                      <a:pPr algn="l"/>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4N</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Tele</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p>
                      <a:pPr algn="ct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ctr"/>
                      <a:r>
                        <a:rPr lang="en-US" sz="1800" dirty="0" err="1" smtClean="0">
                          <a:solidFill>
                            <a:schemeClr val="tx1">
                              <a:lumMod val="65000"/>
                              <a:lumOff val="35000"/>
                            </a:schemeClr>
                          </a:solidFill>
                          <a:latin typeface="Arial" panose="020B0604020202020204" pitchFamily="34" charset="0"/>
                          <a:cs typeface="Arial" panose="020B0604020202020204" pitchFamily="34" charset="0"/>
                        </a:rPr>
                        <a:t>Medsurg</a:t>
                      </a:r>
                      <a:r>
                        <a:rPr lang="en-US" sz="1800" dirty="0" smtClean="0">
                          <a:solidFill>
                            <a:schemeClr val="tx1">
                              <a:lumMod val="65000"/>
                              <a:lumOff val="35000"/>
                            </a:schemeClr>
                          </a:solidFill>
                          <a:latin typeface="Arial" panose="020B0604020202020204" pitchFamily="34" charset="0"/>
                          <a:cs typeface="Arial" panose="020B0604020202020204" pitchFamily="34" charset="0"/>
                        </a:rPr>
                        <a:t>/Tele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ctr" defTabSz="914249" rtl="0" eaLnBrk="1" fontAlgn="auto" latinLnBrk="0" hangingPunct="1">
                        <a:lnSpc>
                          <a:spcPct val="100000"/>
                        </a:lnSpc>
                        <a:spcBef>
                          <a:spcPts val="0"/>
                        </a:spcBef>
                        <a:spcAft>
                          <a:spcPts val="0"/>
                        </a:spcAft>
                        <a:buClrTx/>
                        <a:buSzTx/>
                        <a:buFontTx/>
                        <a:buNone/>
                        <a:tabLst/>
                        <a:defRPr/>
                      </a:pP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Ambulatory </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Surgery 4North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p>
                      <a:endParaRPr lang="en-US" dirty="0"/>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A Level</a:t>
                      </a:r>
                    </a:p>
                    <a:p>
                      <a:pPr algn="ct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Pending Approval</a:t>
                      </a:r>
                    </a:p>
                    <a:p>
                      <a:pPr algn="ct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2-2.5 Years</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(Pending)</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480976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1"/>
          <p:cNvGraphicFramePr>
            <a:graphicFrameLocks/>
          </p:cNvGraphicFramePr>
          <p:nvPr>
            <p:extLst>
              <p:ext uri="{D42A27DB-BD31-4B8C-83A1-F6EECF244321}">
                <p14:modId xmlns:p14="http://schemas.microsoft.com/office/powerpoint/2010/main" val="974439628"/>
              </p:ext>
            </p:extLst>
          </p:nvPr>
        </p:nvGraphicFramePr>
        <p:xfrm>
          <a:off x="366615" y="1040624"/>
          <a:ext cx="8292751" cy="731520"/>
        </p:xfrm>
        <a:graphic>
          <a:graphicData uri="http://schemas.openxmlformats.org/drawingml/2006/table">
            <a:tbl>
              <a:tblPr firstRow="1" bandRow="1">
                <a:tableStyleId>{912C8C85-51F0-491E-9774-3900AFEF0FD7}</a:tableStyleId>
              </a:tblPr>
              <a:tblGrid>
                <a:gridCol w="2321501"/>
                <a:gridCol w="793214"/>
                <a:gridCol w="5178036"/>
              </a:tblGrid>
              <a:tr h="327190">
                <a:tc>
                  <a:txBody>
                    <a:bodyPr/>
                    <a:lstStyle/>
                    <a:p>
                      <a:pPr algn="l"/>
                      <a:r>
                        <a:rPr lang="en-US" dirty="0" smtClean="0">
                          <a:latin typeface="+mj-lt"/>
                        </a:rPr>
                        <a:t>Department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3271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Nuclear Medicine</a:t>
                      </a: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space</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Stanford Bldg.</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bl>
          </a:graphicData>
        </a:graphic>
      </p:graphicFrame>
      <p:sp>
        <p:nvSpPr>
          <p:cNvPr id="2" name="Title 1"/>
          <p:cNvSpPr>
            <a:spLocks noGrp="1"/>
          </p:cNvSpPr>
          <p:nvPr>
            <p:ph type="title"/>
          </p:nvPr>
        </p:nvSpPr>
        <p:spPr/>
        <p:txBody>
          <a:bodyPr/>
          <a:lstStyle/>
          <a:p>
            <a:r>
              <a:rPr lang="en-US" dirty="0" smtClean="0"/>
              <a:t>Moving From Davies</a:t>
            </a:r>
            <a:endParaRPr lang="en-US" dirty="0"/>
          </a:p>
        </p:txBody>
      </p:sp>
    </p:spTree>
    <p:extLst>
      <p:ext uri="{BB962C8B-B14F-4D97-AF65-F5344CB8AC3E}">
        <p14:creationId xmlns:p14="http://schemas.microsoft.com/office/powerpoint/2010/main" val="10430676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730099"/>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839377"/>
          </a:xfrm>
        </p:spPr>
        <p:txBody>
          <a:bodyPr>
            <a:normAutofit/>
          </a:bodyPr>
          <a:lstStyle/>
          <a:p>
            <a:r>
              <a:rPr lang="en-US" sz="4400" dirty="0" smtClean="0">
                <a:latin typeface="Minion Pro" panose="02040503050306020203" pitchFamily="18" charset="0"/>
              </a:rPr>
              <a:t>Mission Bernal</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1454609"/>
            <a:ext cx="3941148" cy="2737066"/>
          </a:xfrm>
        </p:spPr>
        <p:txBody>
          <a:bodyPr>
            <a:normAutofit/>
          </a:bodyPr>
          <a:lstStyle/>
          <a:p>
            <a:r>
              <a:rPr lang="en-US" b="1" dirty="0" smtClean="0">
                <a:solidFill>
                  <a:schemeClr val="tx1">
                    <a:lumMod val="65000"/>
                    <a:lumOff val="35000"/>
                  </a:schemeClr>
                </a:solidFill>
                <a:latin typeface="+mj-lt"/>
              </a:rPr>
              <a:t>May:</a:t>
            </a:r>
            <a:r>
              <a:rPr lang="en-US" dirty="0" smtClean="0"/>
              <a:t/>
            </a:r>
            <a:br>
              <a:rPr lang="en-US" dirty="0" smtClean="0"/>
            </a:br>
            <a:r>
              <a:rPr lang="en-US" dirty="0" smtClean="0"/>
              <a:t>Construction Completed</a:t>
            </a:r>
          </a:p>
          <a:p>
            <a:r>
              <a:rPr lang="en-US" sz="2000" b="1" dirty="0" smtClean="0">
                <a:solidFill>
                  <a:schemeClr val="tx1">
                    <a:lumMod val="65000"/>
                    <a:lumOff val="35000"/>
                  </a:schemeClr>
                </a:solidFill>
                <a:latin typeface="+mj-lt"/>
              </a:rPr>
              <a:t>June—August: </a:t>
            </a:r>
            <a:r>
              <a:rPr lang="en-US" sz="2000" dirty="0" smtClean="0"/>
              <a:t/>
            </a:r>
            <a:br>
              <a:rPr lang="en-US" sz="2000" dirty="0" smtClean="0"/>
            </a:br>
            <a:r>
              <a:rPr lang="en-US" sz="2000" dirty="0" smtClean="0"/>
              <a:t>Staff Training/Stock new hospital</a:t>
            </a:r>
          </a:p>
          <a:p>
            <a:r>
              <a:rPr lang="en-US" b="1" dirty="0" smtClean="0">
                <a:solidFill>
                  <a:schemeClr val="tx1">
                    <a:lumMod val="65000"/>
                    <a:lumOff val="35000"/>
                  </a:schemeClr>
                </a:solidFill>
                <a:latin typeface="+mj-lt"/>
              </a:rPr>
              <a:t>August:</a:t>
            </a:r>
            <a:r>
              <a:rPr lang="en-US" b="1" dirty="0">
                <a:solidFill>
                  <a:schemeClr val="tx1">
                    <a:lumMod val="65000"/>
                    <a:lumOff val="35000"/>
                  </a:schemeClr>
                </a:solidFill>
                <a:latin typeface="+mj-lt"/>
              </a:rPr>
              <a:t/>
            </a:r>
            <a:br>
              <a:rPr lang="en-US" b="1" dirty="0">
                <a:solidFill>
                  <a:schemeClr val="tx1">
                    <a:lumMod val="65000"/>
                    <a:lumOff val="35000"/>
                  </a:schemeClr>
                </a:solidFill>
                <a:latin typeface="+mj-lt"/>
              </a:rPr>
            </a:br>
            <a:r>
              <a:rPr lang="en-US" dirty="0" smtClean="0"/>
              <a:t>Celebrations</a:t>
            </a:r>
          </a:p>
          <a:p>
            <a:r>
              <a:rPr lang="en-US" b="1" dirty="0" smtClean="0">
                <a:solidFill>
                  <a:schemeClr val="tx1">
                    <a:lumMod val="65000"/>
                    <a:lumOff val="35000"/>
                  </a:schemeClr>
                </a:solidFill>
                <a:latin typeface="+mj-lt"/>
              </a:rPr>
              <a:t>August 25</a:t>
            </a:r>
            <a:r>
              <a:rPr lang="en-US" b="1" baseline="30000" dirty="0" smtClean="0">
                <a:solidFill>
                  <a:schemeClr val="tx1">
                    <a:lumMod val="65000"/>
                    <a:lumOff val="35000"/>
                  </a:schemeClr>
                </a:solidFill>
                <a:latin typeface="+mj-lt"/>
              </a:rPr>
              <a:t>th</a:t>
            </a:r>
            <a:r>
              <a:rPr lang="en-US" b="1" dirty="0" smtClean="0">
                <a:solidFill>
                  <a:schemeClr val="tx1">
                    <a:lumMod val="65000"/>
                    <a:lumOff val="35000"/>
                  </a:schemeClr>
                </a:solidFill>
                <a:latin typeface="+mj-lt"/>
              </a:rPr>
              <a:t>:</a:t>
            </a:r>
            <a:br>
              <a:rPr lang="en-US" b="1" dirty="0" smtClean="0">
                <a:solidFill>
                  <a:schemeClr val="tx1">
                    <a:lumMod val="65000"/>
                    <a:lumOff val="35000"/>
                  </a:schemeClr>
                </a:solidFill>
                <a:latin typeface="+mj-lt"/>
              </a:rPr>
            </a:br>
            <a:r>
              <a:rPr lang="en-US" dirty="0" smtClean="0"/>
              <a:t>Patient Move</a:t>
            </a:r>
          </a:p>
        </p:txBody>
      </p:sp>
      <p:pic>
        <p:nvPicPr>
          <p:cNvPr id="10" name="Picture 9" descr="Image 2_STL Cesar Chavez Overall View.jpg"/>
          <p:cNvPicPr>
            <a:picLocks noChangeAspect="1"/>
          </p:cNvPicPr>
          <p:nvPr/>
        </p:nvPicPr>
        <p:blipFill>
          <a:blip r:embed="rId3" cstate="print"/>
          <a:srcRect l="25394" t="20400" r="11543" b="16625"/>
          <a:stretch>
            <a:fillRect/>
          </a:stretch>
        </p:blipFill>
        <p:spPr>
          <a:xfrm>
            <a:off x="-3826" y="571326"/>
            <a:ext cx="4683608" cy="3872105"/>
          </a:xfrm>
          <a:prstGeom prst="rect">
            <a:avLst/>
          </a:prstGeom>
        </p:spPr>
      </p:pic>
      <p:sp>
        <p:nvSpPr>
          <p:cNvPr id="8" name="MB Loc"/>
          <p:cNvSpPr txBox="1"/>
          <p:nvPr/>
        </p:nvSpPr>
        <p:spPr>
          <a:xfrm>
            <a:off x="4797502" y="717866"/>
            <a:ext cx="3657600" cy="369332"/>
          </a:xfrm>
          <a:prstGeom prst="rect">
            <a:avLst/>
          </a:prstGeom>
          <a:noFill/>
        </p:spPr>
        <p:txBody>
          <a:bodyPr wrap="square" rtlCol="0">
            <a:spAutoFit/>
          </a:bodyPr>
          <a:lstStyle/>
          <a:p>
            <a:r>
              <a:rPr lang="en-US" sz="1800" dirty="0" smtClean="0">
                <a:solidFill>
                  <a:srgbClr val="524F50"/>
                </a:solidFill>
              </a:rPr>
              <a:t>Key Dates</a:t>
            </a:r>
            <a:endParaRPr lang="en-US" sz="1800" dirty="0">
              <a:solidFill>
                <a:srgbClr val="524F50"/>
              </a:solidFill>
            </a:endParaRPr>
          </a:p>
        </p:txBody>
      </p:sp>
    </p:spTree>
    <p:extLst>
      <p:ext uri="{BB962C8B-B14F-4D97-AF65-F5344CB8AC3E}">
        <p14:creationId xmlns:p14="http://schemas.microsoft.com/office/powerpoint/2010/main" val="75174907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xit" presetSubtype="8" accel="21000" decel="28000" fill="hold" grpId="0" nodeType="withEffect">
                                  <p:stCondLst>
                                    <p:cond delay="0"/>
                                  </p:stCondLst>
                                  <p:childTnLst>
                                    <p:anim calcmode="lin" valueType="num">
                                      <p:cBhvr additive="base">
                                        <p:cTn id="9" dur="800"/>
                                        <p:tgtEl>
                                          <p:spTgt spid="8"/>
                                        </p:tgtEl>
                                        <p:attrNameLst>
                                          <p:attrName>ppt_x</p:attrName>
                                        </p:attrNameLst>
                                      </p:cBhvr>
                                      <p:tavLst>
                                        <p:tav tm="0">
                                          <p:val>
                                            <p:strVal val="ppt_x"/>
                                          </p:val>
                                        </p:tav>
                                        <p:tav tm="100000">
                                          <p:val>
                                            <p:strVal val="0-ppt_w/2"/>
                                          </p:val>
                                        </p:tav>
                                      </p:tavLst>
                                    </p:anim>
                                    <p:anim calcmode="lin" valueType="num">
                                      <p:cBhvr additive="base">
                                        <p:cTn id="10" dur="800"/>
                                        <p:tgtEl>
                                          <p:spTgt spid="8"/>
                                        </p:tgtEl>
                                        <p:attrNameLst>
                                          <p:attrName>ppt_y</p:attrName>
                                        </p:attrNameLst>
                                      </p:cBhvr>
                                      <p:tavLst>
                                        <p:tav tm="0">
                                          <p:val>
                                            <p:strVal val="ppt_y"/>
                                          </p:val>
                                        </p:tav>
                                        <p:tav tm="100000">
                                          <p:val>
                                            <p:strVal val="ppt_y"/>
                                          </p:val>
                                        </p:tav>
                                      </p:tavLst>
                                    </p:anim>
                                    <p:set>
                                      <p:cBhvr>
                                        <p:cTn id="11" dur="1" fill="hold">
                                          <p:stCondLst>
                                            <p:cond delay="7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BS Text"/>
          <p:cNvSpPr txBox="1"/>
          <p:nvPr/>
        </p:nvSpPr>
        <p:spPr>
          <a:xfrm>
            <a:off x="652548" y="2735209"/>
            <a:ext cx="8164073" cy="865204"/>
          </a:xfrm>
          <a:prstGeom prst="rect">
            <a:avLst/>
          </a:prstGeom>
          <a:noFill/>
        </p:spPr>
        <p:txBody>
          <a:bodyPr wrap="square" lIns="91425" tIns="45712" rIns="91425" bIns="45712" numCol="2" spcCol="274320" rtlCol="0">
            <a:noAutofit/>
          </a:bodyPr>
          <a:lstStyle/>
          <a:p>
            <a:r>
              <a:rPr lang="en-US" dirty="0" smtClean="0">
                <a:solidFill>
                  <a:srgbClr val="524F50"/>
                </a:solidFill>
              </a:rPr>
              <a:t>ENT</a:t>
            </a:r>
            <a:endParaRPr lang="en-US" dirty="0">
              <a:solidFill>
                <a:srgbClr val="524F50"/>
              </a:solidFill>
            </a:endParaRPr>
          </a:p>
          <a:p>
            <a:r>
              <a:rPr lang="en-US" dirty="0" smtClean="0">
                <a:solidFill>
                  <a:srgbClr val="524F50"/>
                </a:solidFill>
              </a:rPr>
              <a:t>General &amp; Vascular Surgery</a:t>
            </a:r>
            <a:endParaRPr lang="en-US" dirty="0">
              <a:solidFill>
                <a:srgbClr val="524F50"/>
              </a:solidFill>
            </a:endParaRPr>
          </a:p>
          <a:p>
            <a:r>
              <a:rPr lang="en-US" dirty="0">
                <a:solidFill>
                  <a:srgbClr val="524F50"/>
                </a:solidFill>
              </a:rPr>
              <a:t>Gynecology</a:t>
            </a:r>
          </a:p>
          <a:p>
            <a:r>
              <a:rPr lang="en-US" dirty="0" smtClean="0">
                <a:solidFill>
                  <a:srgbClr val="524F50"/>
                </a:solidFill>
              </a:rPr>
              <a:t>Ophthalmology</a:t>
            </a:r>
          </a:p>
          <a:p>
            <a:r>
              <a:rPr lang="en-US" dirty="0" smtClean="0">
                <a:solidFill>
                  <a:srgbClr val="524F50"/>
                </a:solidFill>
              </a:rPr>
              <a:t>Orthopedics</a:t>
            </a:r>
          </a:p>
          <a:p>
            <a:r>
              <a:rPr lang="en-US" dirty="0" smtClean="0">
                <a:solidFill>
                  <a:srgbClr val="524F50"/>
                </a:solidFill>
              </a:rPr>
              <a:t>Urology</a:t>
            </a:r>
            <a:endParaRPr lang="en-US" dirty="0">
              <a:solidFill>
                <a:srgbClr val="524F50"/>
              </a:solidFill>
            </a:endParaRPr>
          </a:p>
        </p:txBody>
      </p:sp>
      <p:cxnSp>
        <p:nvCxnSpPr>
          <p:cNvPr id="9" name="Straight Connector 8"/>
          <p:cNvCxnSpPr/>
          <p:nvPr/>
        </p:nvCxnSpPr>
        <p:spPr>
          <a:xfrm>
            <a:off x="586394" y="902645"/>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8" y="299982"/>
            <a:ext cx="7886700" cy="709667"/>
          </a:xfrm>
        </p:spPr>
        <p:txBody>
          <a:bodyPr>
            <a:normAutofit/>
          </a:bodyPr>
          <a:lstStyle/>
          <a:p>
            <a:r>
              <a:rPr lang="en-US" dirty="0"/>
              <a:t>Mission </a:t>
            </a:r>
            <a:r>
              <a:rPr lang="en-US" dirty="0" smtClean="0"/>
              <a:t>Bernal: Services I</a:t>
            </a:r>
            <a:endParaRPr lang="en-US" dirty="0"/>
          </a:p>
        </p:txBody>
      </p:sp>
      <p:sp>
        <p:nvSpPr>
          <p:cNvPr id="2" name="TextBox 1"/>
          <p:cNvSpPr txBox="1"/>
          <p:nvPr/>
        </p:nvSpPr>
        <p:spPr>
          <a:xfrm>
            <a:off x="652549" y="1037178"/>
            <a:ext cx="4492978" cy="377416"/>
          </a:xfrm>
          <a:prstGeom prst="rect">
            <a:avLst/>
          </a:prstGeom>
          <a:noFill/>
        </p:spPr>
        <p:txBody>
          <a:bodyPr wrap="square" rtlCol="0">
            <a:noAutofit/>
          </a:bodyPr>
          <a:lstStyle/>
          <a:p>
            <a:r>
              <a:rPr lang="en-US" sz="2400" dirty="0">
                <a:solidFill>
                  <a:srgbClr val="008599"/>
                </a:solidFill>
              </a:rPr>
              <a:t>Medical Services</a:t>
            </a:r>
          </a:p>
          <a:p>
            <a:endParaRPr lang="en-US" dirty="0"/>
          </a:p>
        </p:txBody>
      </p:sp>
      <p:sp>
        <p:nvSpPr>
          <p:cNvPr id="10" name="TextBox 9"/>
          <p:cNvSpPr txBox="1"/>
          <p:nvPr/>
        </p:nvSpPr>
        <p:spPr>
          <a:xfrm>
            <a:off x="652549" y="2375421"/>
            <a:ext cx="4492978" cy="371077"/>
          </a:xfrm>
          <a:prstGeom prst="rect">
            <a:avLst/>
          </a:prstGeom>
          <a:noFill/>
        </p:spPr>
        <p:txBody>
          <a:bodyPr wrap="square" rtlCol="0">
            <a:noAutofit/>
          </a:bodyPr>
          <a:lstStyle/>
          <a:p>
            <a:r>
              <a:rPr lang="en-US" sz="2400" dirty="0" smtClean="0">
                <a:solidFill>
                  <a:srgbClr val="008599"/>
                </a:solidFill>
              </a:rPr>
              <a:t>Surgical </a:t>
            </a:r>
            <a:r>
              <a:rPr lang="en-US" sz="2400" dirty="0">
                <a:solidFill>
                  <a:srgbClr val="008599"/>
                </a:solidFill>
              </a:rPr>
              <a:t>Services</a:t>
            </a:r>
          </a:p>
          <a:p>
            <a:endParaRPr lang="en-US" dirty="0"/>
          </a:p>
        </p:txBody>
      </p:sp>
      <p:sp>
        <p:nvSpPr>
          <p:cNvPr id="8" name="TextBox 7"/>
          <p:cNvSpPr txBox="1"/>
          <p:nvPr/>
        </p:nvSpPr>
        <p:spPr>
          <a:xfrm>
            <a:off x="652549" y="3980478"/>
            <a:ext cx="4492978" cy="371077"/>
          </a:xfrm>
          <a:prstGeom prst="rect">
            <a:avLst/>
          </a:prstGeom>
          <a:noFill/>
        </p:spPr>
        <p:txBody>
          <a:bodyPr wrap="square" rtlCol="0">
            <a:noAutofit/>
          </a:bodyPr>
          <a:lstStyle/>
          <a:p>
            <a:r>
              <a:rPr lang="en-US" sz="2400" dirty="0" smtClean="0">
                <a:solidFill>
                  <a:srgbClr val="008599"/>
                </a:solidFill>
              </a:rPr>
              <a:t>Obstetrics</a:t>
            </a:r>
            <a:endParaRPr lang="en-US" dirty="0"/>
          </a:p>
        </p:txBody>
      </p:sp>
      <p:sp>
        <p:nvSpPr>
          <p:cNvPr id="11" name="MBS Text"/>
          <p:cNvSpPr txBox="1"/>
          <p:nvPr/>
        </p:nvSpPr>
        <p:spPr>
          <a:xfrm>
            <a:off x="652549" y="1427388"/>
            <a:ext cx="8164073" cy="547328"/>
          </a:xfrm>
          <a:prstGeom prst="rect">
            <a:avLst/>
          </a:prstGeom>
          <a:noFill/>
        </p:spPr>
        <p:txBody>
          <a:bodyPr wrap="square" lIns="91425" tIns="45712" rIns="91425" bIns="45712" numCol="2" spcCol="274320" rtlCol="0">
            <a:noAutofit/>
          </a:bodyPr>
          <a:lstStyle/>
          <a:p>
            <a:r>
              <a:rPr lang="en-US" dirty="0" smtClean="0">
                <a:solidFill>
                  <a:srgbClr val="524F50"/>
                </a:solidFill>
              </a:rPr>
              <a:t>Critical Care</a:t>
            </a:r>
            <a:endParaRPr lang="en-US" dirty="0">
              <a:solidFill>
                <a:srgbClr val="524F50"/>
              </a:solidFill>
            </a:endParaRPr>
          </a:p>
          <a:p>
            <a:r>
              <a:rPr lang="en-US" dirty="0" smtClean="0">
                <a:solidFill>
                  <a:srgbClr val="524F50"/>
                </a:solidFill>
              </a:rPr>
              <a:t>General </a:t>
            </a:r>
            <a:r>
              <a:rPr lang="en-US" dirty="0">
                <a:solidFill>
                  <a:srgbClr val="524F50"/>
                </a:solidFill>
              </a:rPr>
              <a:t>Medicine</a:t>
            </a:r>
          </a:p>
          <a:p>
            <a:r>
              <a:rPr lang="en-US" dirty="0">
                <a:solidFill>
                  <a:srgbClr val="524F50"/>
                </a:solidFill>
              </a:rPr>
              <a:t>Geriatrics </a:t>
            </a:r>
            <a:endParaRPr lang="en-US" dirty="0" smtClean="0">
              <a:solidFill>
                <a:srgbClr val="524F50"/>
              </a:solidFill>
            </a:endParaRPr>
          </a:p>
          <a:p>
            <a:r>
              <a:rPr lang="en-US" dirty="0" smtClean="0">
                <a:solidFill>
                  <a:srgbClr val="524F50"/>
                </a:solidFill>
              </a:rPr>
              <a:t>Medical Sub-Specialties</a:t>
            </a:r>
            <a:endParaRPr lang="en-US" sz="2400" dirty="0">
              <a:solidFill>
                <a:srgbClr val="524F50"/>
              </a:solidFill>
            </a:endParaRPr>
          </a:p>
        </p:txBody>
      </p:sp>
    </p:spTree>
    <p:extLst>
      <p:ext uri="{BB962C8B-B14F-4D97-AF65-F5344CB8AC3E}">
        <p14:creationId xmlns:p14="http://schemas.microsoft.com/office/powerpoint/2010/main" val="1580695110"/>
      </p:ext>
    </p:extLst>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BS Text"/>
          <p:cNvSpPr txBox="1"/>
          <p:nvPr/>
        </p:nvSpPr>
        <p:spPr>
          <a:xfrm>
            <a:off x="652549" y="3290050"/>
            <a:ext cx="8164073" cy="920703"/>
          </a:xfrm>
          <a:prstGeom prst="rect">
            <a:avLst/>
          </a:prstGeom>
          <a:noFill/>
        </p:spPr>
        <p:txBody>
          <a:bodyPr wrap="square" lIns="91425" tIns="45712" rIns="91425" bIns="45712" numCol="3" spcCol="274320" rtlCol="0">
            <a:noAutofit/>
          </a:bodyPr>
          <a:lstStyle/>
          <a:p>
            <a:r>
              <a:rPr lang="en-US" dirty="0">
                <a:solidFill>
                  <a:srgbClr val="524F50"/>
                </a:solidFill>
              </a:rPr>
              <a:t>Admin</a:t>
            </a:r>
          </a:p>
          <a:p>
            <a:r>
              <a:rPr lang="en-US" dirty="0">
                <a:solidFill>
                  <a:srgbClr val="524F50"/>
                </a:solidFill>
              </a:rPr>
              <a:t>Care Coordination</a:t>
            </a:r>
          </a:p>
          <a:p>
            <a:r>
              <a:rPr lang="en-US" dirty="0">
                <a:solidFill>
                  <a:srgbClr val="524F50"/>
                </a:solidFill>
              </a:rPr>
              <a:t>Clinical Research</a:t>
            </a:r>
          </a:p>
          <a:p>
            <a:r>
              <a:rPr lang="en-US" dirty="0">
                <a:solidFill>
                  <a:srgbClr val="524F50"/>
                </a:solidFill>
              </a:rPr>
              <a:t>Engineering</a:t>
            </a:r>
          </a:p>
          <a:p>
            <a:r>
              <a:rPr lang="en-US" dirty="0">
                <a:solidFill>
                  <a:srgbClr val="524F50"/>
                </a:solidFill>
              </a:rPr>
              <a:t>EVS Offices</a:t>
            </a:r>
          </a:p>
          <a:p>
            <a:r>
              <a:rPr lang="en-US" dirty="0">
                <a:solidFill>
                  <a:srgbClr val="524F50"/>
                </a:solidFill>
              </a:rPr>
              <a:t>Info </a:t>
            </a:r>
            <a:r>
              <a:rPr lang="en-US" dirty="0" smtClean="0">
                <a:solidFill>
                  <a:srgbClr val="524F50"/>
                </a:solidFill>
              </a:rPr>
              <a:t>Services</a:t>
            </a:r>
            <a:endParaRPr lang="en-US" dirty="0">
              <a:solidFill>
                <a:srgbClr val="524F50"/>
              </a:solidFill>
            </a:endParaRPr>
          </a:p>
          <a:p>
            <a:r>
              <a:rPr lang="en-US" dirty="0">
                <a:solidFill>
                  <a:srgbClr val="524F50"/>
                </a:solidFill>
              </a:rPr>
              <a:t>Interpreter Services</a:t>
            </a:r>
          </a:p>
          <a:p>
            <a:r>
              <a:rPr lang="en-US" dirty="0" smtClean="0">
                <a:solidFill>
                  <a:srgbClr val="524F50"/>
                </a:solidFill>
              </a:rPr>
              <a:t>Pharmacy</a:t>
            </a:r>
          </a:p>
          <a:p>
            <a:r>
              <a:rPr lang="en-US" dirty="0" smtClean="0">
                <a:solidFill>
                  <a:srgbClr val="524F50"/>
                </a:solidFill>
              </a:rPr>
              <a:t>Scheduling</a:t>
            </a:r>
            <a:endParaRPr lang="en-US" dirty="0">
              <a:solidFill>
                <a:srgbClr val="524F50"/>
              </a:solidFill>
            </a:endParaRPr>
          </a:p>
          <a:p>
            <a:r>
              <a:rPr lang="en-US" dirty="0">
                <a:solidFill>
                  <a:srgbClr val="524F50"/>
                </a:solidFill>
              </a:rPr>
              <a:t>Volunteer Office</a:t>
            </a:r>
          </a:p>
        </p:txBody>
      </p:sp>
      <p:cxnSp>
        <p:nvCxnSpPr>
          <p:cNvPr id="9" name="Straight Connector 8"/>
          <p:cNvCxnSpPr/>
          <p:nvPr/>
        </p:nvCxnSpPr>
        <p:spPr>
          <a:xfrm>
            <a:off x="586394" y="902645"/>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8" y="299982"/>
            <a:ext cx="7886700" cy="709667"/>
          </a:xfrm>
        </p:spPr>
        <p:txBody>
          <a:bodyPr>
            <a:normAutofit/>
          </a:bodyPr>
          <a:lstStyle/>
          <a:p>
            <a:r>
              <a:rPr lang="en-US" dirty="0" smtClean="0"/>
              <a:t>Mission Bernal: Services II</a:t>
            </a:r>
            <a:endParaRPr lang="en-US" dirty="0"/>
          </a:p>
        </p:txBody>
      </p:sp>
      <p:sp>
        <p:nvSpPr>
          <p:cNvPr id="2" name="TextBox 1"/>
          <p:cNvSpPr txBox="1"/>
          <p:nvPr/>
        </p:nvSpPr>
        <p:spPr>
          <a:xfrm>
            <a:off x="652549" y="2922419"/>
            <a:ext cx="5477318" cy="377416"/>
          </a:xfrm>
          <a:prstGeom prst="rect">
            <a:avLst/>
          </a:prstGeom>
          <a:noFill/>
        </p:spPr>
        <p:txBody>
          <a:bodyPr wrap="square" rtlCol="0">
            <a:noAutofit/>
          </a:bodyPr>
          <a:lstStyle/>
          <a:p>
            <a:r>
              <a:rPr lang="en-US" sz="2400" dirty="0" smtClean="0">
                <a:solidFill>
                  <a:srgbClr val="008599"/>
                </a:solidFill>
              </a:rPr>
              <a:t>Support/Admin Services</a:t>
            </a:r>
            <a:endParaRPr lang="en-US" dirty="0"/>
          </a:p>
        </p:txBody>
      </p:sp>
      <p:sp>
        <p:nvSpPr>
          <p:cNvPr id="12" name="MBS Text"/>
          <p:cNvSpPr txBox="1"/>
          <p:nvPr/>
        </p:nvSpPr>
        <p:spPr>
          <a:xfrm>
            <a:off x="652548" y="1403109"/>
            <a:ext cx="8164074" cy="1217192"/>
          </a:xfrm>
          <a:prstGeom prst="rect">
            <a:avLst/>
          </a:prstGeom>
          <a:noFill/>
        </p:spPr>
        <p:txBody>
          <a:bodyPr wrap="square" lIns="91425" tIns="45712" rIns="91425" bIns="45712" numCol="3" spcCol="274320" rtlCol="0">
            <a:noAutofit/>
          </a:bodyPr>
          <a:lstStyle/>
          <a:p>
            <a:r>
              <a:rPr lang="en-US" dirty="0" smtClean="0">
                <a:solidFill>
                  <a:srgbClr val="524F50"/>
                </a:solidFill>
              </a:rPr>
              <a:t>Emergency </a:t>
            </a:r>
          </a:p>
          <a:p>
            <a:r>
              <a:rPr lang="en-US" dirty="0" smtClean="0">
                <a:solidFill>
                  <a:srgbClr val="524F50"/>
                </a:solidFill>
              </a:rPr>
              <a:t>Antepartum Testing </a:t>
            </a:r>
          </a:p>
          <a:p>
            <a:r>
              <a:rPr lang="en-US" dirty="0" smtClean="0">
                <a:solidFill>
                  <a:srgbClr val="524F50"/>
                </a:solidFill>
              </a:rPr>
              <a:t>Breast Health</a:t>
            </a:r>
          </a:p>
          <a:p>
            <a:r>
              <a:rPr lang="en-US" dirty="0" smtClean="0">
                <a:solidFill>
                  <a:srgbClr val="524F50"/>
                </a:solidFill>
              </a:rPr>
              <a:t>Cardiac Rehab</a:t>
            </a:r>
          </a:p>
          <a:p>
            <a:r>
              <a:rPr lang="en-US" dirty="0" smtClean="0">
                <a:solidFill>
                  <a:srgbClr val="524F50"/>
                </a:solidFill>
              </a:rPr>
              <a:t>Chapel</a:t>
            </a:r>
          </a:p>
          <a:p>
            <a:r>
              <a:rPr lang="en-US" dirty="0" smtClean="0">
                <a:solidFill>
                  <a:srgbClr val="524F50"/>
                </a:solidFill>
              </a:rPr>
              <a:t>Diabetes Center</a:t>
            </a:r>
          </a:p>
          <a:p>
            <a:r>
              <a:rPr lang="en-US" dirty="0" smtClean="0">
                <a:solidFill>
                  <a:srgbClr val="524F50"/>
                </a:solidFill>
              </a:rPr>
              <a:t>Non-Invasive Cardiology </a:t>
            </a:r>
          </a:p>
          <a:p>
            <a:r>
              <a:rPr lang="en-US" dirty="0" smtClean="0">
                <a:solidFill>
                  <a:srgbClr val="524F50"/>
                </a:solidFill>
              </a:rPr>
              <a:t>Lab/Pathology</a:t>
            </a:r>
          </a:p>
          <a:p>
            <a:r>
              <a:rPr lang="en-US" dirty="0" smtClean="0">
                <a:solidFill>
                  <a:srgbClr val="524F50"/>
                </a:solidFill>
              </a:rPr>
              <a:t>Newborn Connections</a:t>
            </a:r>
          </a:p>
          <a:p>
            <a:r>
              <a:rPr lang="en-US" dirty="0" smtClean="0">
                <a:solidFill>
                  <a:srgbClr val="524F50"/>
                </a:solidFill>
              </a:rPr>
              <a:t>Pulmonary Function Lab</a:t>
            </a:r>
          </a:p>
          <a:p>
            <a:r>
              <a:rPr lang="en-US" dirty="0">
                <a:solidFill>
                  <a:srgbClr val="524F50"/>
                </a:solidFill>
              </a:rPr>
              <a:t>Pulmonary Rehab</a:t>
            </a:r>
          </a:p>
          <a:p>
            <a:r>
              <a:rPr lang="en-US" dirty="0" smtClean="0">
                <a:solidFill>
                  <a:srgbClr val="524F50"/>
                </a:solidFill>
              </a:rPr>
              <a:t>Specialty Clinic &amp; HCC</a:t>
            </a:r>
            <a:endParaRPr lang="en-US" dirty="0">
              <a:solidFill>
                <a:srgbClr val="524F50"/>
              </a:solidFill>
            </a:endParaRPr>
          </a:p>
          <a:p>
            <a:r>
              <a:rPr lang="en-US" dirty="0" smtClean="0">
                <a:solidFill>
                  <a:srgbClr val="524F50"/>
                </a:solidFill>
              </a:rPr>
              <a:t>Radiology</a:t>
            </a:r>
            <a:endParaRPr lang="en-US" dirty="0">
              <a:solidFill>
                <a:srgbClr val="524F50"/>
              </a:solidFill>
            </a:endParaRPr>
          </a:p>
        </p:txBody>
      </p:sp>
      <p:sp>
        <p:nvSpPr>
          <p:cNvPr id="14" name="TextBox 13"/>
          <p:cNvSpPr txBox="1"/>
          <p:nvPr/>
        </p:nvSpPr>
        <p:spPr>
          <a:xfrm>
            <a:off x="652549" y="1037178"/>
            <a:ext cx="7204518" cy="371077"/>
          </a:xfrm>
          <a:prstGeom prst="rect">
            <a:avLst/>
          </a:prstGeom>
          <a:noFill/>
        </p:spPr>
        <p:txBody>
          <a:bodyPr wrap="square" rtlCol="0">
            <a:noAutofit/>
          </a:bodyPr>
          <a:lstStyle/>
          <a:p>
            <a:r>
              <a:rPr lang="en-US" sz="2400" dirty="0">
                <a:solidFill>
                  <a:srgbClr val="008599"/>
                </a:solidFill>
              </a:rPr>
              <a:t>Additional Patient </a:t>
            </a:r>
            <a:r>
              <a:rPr lang="en-US" sz="2400" dirty="0" smtClean="0">
                <a:solidFill>
                  <a:srgbClr val="008599"/>
                </a:solidFill>
              </a:rPr>
              <a:t>Services</a:t>
            </a:r>
            <a:endParaRPr lang="en-US" sz="2400" dirty="0">
              <a:solidFill>
                <a:srgbClr val="008599"/>
              </a:solidFill>
            </a:endParaRPr>
          </a:p>
        </p:txBody>
      </p:sp>
    </p:spTree>
    <p:extLst>
      <p:ext uri="{BB962C8B-B14F-4D97-AF65-F5344CB8AC3E}">
        <p14:creationId xmlns:p14="http://schemas.microsoft.com/office/powerpoint/2010/main" val="871428665"/>
      </p:ext>
    </p:extLst>
  </p:cSld>
  <p:clrMapOvr>
    <a:masterClrMapping/>
  </p:clrMapOvr>
  <p:transition>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730099"/>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839377"/>
          </a:xfrm>
        </p:spPr>
        <p:txBody>
          <a:bodyPr>
            <a:normAutofit/>
          </a:bodyPr>
          <a:lstStyle/>
          <a:p>
            <a:r>
              <a:rPr lang="en-US" sz="4400" dirty="0" smtClean="0">
                <a:latin typeface="Minion Pro" panose="02040503050306020203" pitchFamily="18" charset="0"/>
              </a:rPr>
              <a:t>Van Ness Campus</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1454609"/>
            <a:ext cx="3941148" cy="2737066"/>
          </a:xfrm>
        </p:spPr>
        <p:txBody>
          <a:bodyPr>
            <a:normAutofit/>
          </a:bodyPr>
          <a:lstStyle/>
          <a:p>
            <a:r>
              <a:rPr lang="en-US" b="1" dirty="0" smtClean="0">
                <a:solidFill>
                  <a:schemeClr val="tx1">
                    <a:lumMod val="65000"/>
                    <a:lumOff val="35000"/>
                  </a:schemeClr>
                </a:solidFill>
                <a:latin typeface="+mj-lt"/>
              </a:rPr>
              <a:t>August 2018:</a:t>
            </a:r>
            <a:r>
              <a:rPr lang="en-US" dirty="0" smtClean="0"/>
              <a:t/>
            </a:r>
            <a:br>
              <a:rPr lang="en-US" dirty="0" smtClean="0"/>
            </a:br>
            <a:r>
              <a:rPr lang="en-US" dirty="0" smtClean="0"/>
              <a:t>Construction completed</a:t>
            </a:r>
          </a:p>
          <a:p>
            <a:r>
              <a:rPr lang="en-US" sz="2000" b="1" dirty="0" smtClean="0">
                <a:solidFill>
                  <a:schemeClr val="tx1">
                    <a:lumMod val="65000"/>
                    <a:lumOff val="35000"/>
                  </a:schemeClr>
                </a:solidFill>
                <a:latin typeface="+mj-lt"/>
              </a:rPr>
              <a:t>September-October:</a:t>
            </a:r>
            <a:r>
              <a:rPr lang="en-US" sz="2000" dirty="0" smtClean="0"/>
              <a:t/>
            </a:r>
            <a:br>
              <a:rPr lang="en-US" sz="2000" dirty="0" smtClean="0"/>
            </a:br>
            <a:r>
              <a:rPr lang="en-US" sz="2000" dirty="0" smtClean="0"/>
              <a:t>Staff Training/Stock new hospital</a:t>
            </a:r>
          </a:p>
          <a:p>
            <a:r>
              <a:rPr lang="en-US" b="1" dirty="0" smtClean="0">
                <a:solidFill>
                  <a:schemeClr val="tx1">
                    <a:lumMod val="65000"/>
                    <a:lumOff val="35000"/>
                  </a:schemeClr>
                </a:solidFill>
                <a:latin typeface="+mj-lt"/>
              </a:rPr>
              <a:t>Feb &amp; March 2019:</a:t>
            </a:r>
            <a:r>
              <a:rPr lang="en-US" b="1" dirty="0">
                <a:solidFill>
                  <a:schemeClr val="tx1">
                    <a:lumMod val="65000"/>
                    <a:lumOff val="35000"/>
                  </a:schemeClr>
                </a:solidFill>
                <a:latin typeface="+mj-lt"/>
              </a:rPr>
              <a:t/>
            </a:r>
            <a:br>
              <a:rPr lang="en-US" b="1" dirty="0">
                <a:solidFill>
                  <a:schemeClr val="tx1">
                    <a:lumMod val="65000"/>
                    <a:lumOff val="35000"/>
                  </a:schemeClr>
                </a:solidFill>
                <a:latin typeface="+mj-lt"/>
              </a:rPr>
            </a:br>
            <a:r>
              <a:rPr lang="en-US" dirty="0" smtClean="0"/>
              <a:t>Celebrations</a:t>
            </a:r>
          </a:p>
          <a:p>
            <a:r>
              <a:rPr lang="en-US" b="1" dirty="0" smtClean="0">
                <a:solidFill>
                  <a:schemeClr val="tx1">
                    <a:lumMod val="65000"/>
                    <a:lumOff val="35000"/>
                  </a:schemeClr>
                </a:solidFill>
                <a:latin typeface="+mj-lt"/>
              </a:rPr>
              <a:t>March 2-3, 2019:</a:t>
            </a:r>
            <a:br>
              <a:rPr lang="en-US" b="1" dirty="0" smtClean="0">
                <a:solidFill>
                  <a:schemeClr val="tx1">
                    <a:lumMod val="65000"/>
                    <a:lumOff val="35000"/>
                  </a:schemeClr>
                </a:solidFill>
                <a:latin typeface="+mj-lt"/>
              </a:rPr>
            </a:br>
            <a:r>
              <a:rPr lang="en-US" dirty="0" smtClean="0"/>
              <a:t>Patient Move</a:t>
            </a:r>
          </a:p>
        </p:txBody>
      </p:sp>
      <p:sp>
        <p:nvSpPr>
          <p:cNvPr id="8" name="MB Loc"/>
          <p:cNvSpPr txBox="1"/>
          <p:nvPr/>
        </p:nvSpPr>
        <p:spPr>
          <a:xfrm>
            <a:off x="4797502" y="730099"/>
            <a:ext cx="3657600" cy="369332"/>
          </a:xfrm>
          <a:prstGeom prst="rect">
            <a:avLst/>
          </a:prstGeom>
          <a:noFill/>
        </p:spPr>
        <p:txBody>
          <a:bodyPr wrap="square" rtlCol="0">
            <a:spAutoFit/>
          </a:bodyPr>
          <a:lstStyle/>
          <a:p>
            <a:r>
              <a:rPr lang="en-US" sz="1800" dirty="0" smtClean="0">
                <a:solidFill>
                  <a:srgbClr val="524F50"/>
                </a:solidFill>
              </a:rPr>
              <a:t>Key Dates</a:t>
            </a:r>
            <a:endParaRPr lang="en-US" sz="1800" dirty="0">
              <a:solidFill>
                <a:srgbClr val="524F50"/>
              </a:solidFill>
            </a:endParaRPr>
          </a:p>
        </p:txBody>
      </p:sp>
      <p:pic>
        <p:nvPicPr>
          <p:cNvPr id="7" name="VNC Pict"/>
          <p:cNvPicPr>
            <a:picLocks/>
          </p:cNvPicPr>
          <p:nvPr/>
        </p:nvPicPr>
        <p:blipFill>
          <a:blip r:embed="rId3">
            <a:extLst>
              <a:ext uri="{28A0092B-C50C-407E-A947-70E740481C1C}">
                <a14:useLocalDpi xmlns:a14="http://schemas.microsoft.com/office/drawing/2010/main" val="0"/>
              </a:ext>
            </a:extLst>
          </a:blip>
          <a:stretch>
            <a:fillRect/>
          </a:stretch>
        </p:blipFill>
        <p:spPr>
          <a:xfrm>
            <a:off x="-3826" y="571326"/>
            <a:ext cx="4683608" cy="3872105"/>
          </a:xfrm>
          <a:prstGeom prst="rect">
            <a:avLst/>
          </a:prstGeom>
        </p:spPr>
      </p:pic>
    </p:spTree>
    <p:extLst>
      <p:ext uri="{BB962C8B-B14F-4D97-AF65-F5344CB8AC3E}">
        <p14:creationId xmlns:p14="http://schemas.microsoft.com/office/powerpoint/2010/main" val="190652978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xit" presetSubtype="8" accel="21000" decel="28000" fill="hold" grpId="0" nodeType="withEffect">
                                  <p:stCondLst>
                                    <p:cond delay="0"/>
                                  </p:stCondLst>
                                  <p:childTnLst>
                                    <p:anim calcmode="lin" valueType="num">
                                      <p:cBhvr additive="base">
                                        <p:cTn id="9" dur="800"/>
                                        <p:tgtEl>
                                          <p:spTgt spid="8"/>
                                        </p:tgtEl>
                                        <p:attrNameLst>
                                          <p:attrName>ppt_x</p:attrName>
                                        </p:attrNameLst>
                                      </p:cBhvr>
                                      <p:tavLst>
                                        <p:tav tm="0">
                                          <p:val>
                                            <p:strVal val="ppt_x"/>
                                          </p:val>
                                        </p:tav>
                                        <p:tav tm="100000">
                                          <p:val>
                                            <p:strVal val="0-ppt_w/2"/>
                                          </p:val>
                                        </p:tav>
                                      </p:tavLst>
                                    </p:anim>
                                    <p:anim calcmode="lin" valueType="num">
                                      <p:cBhvr additive="base">
                                        <p:cTn id="10" dur="800"/>
                                        <p:tgtEl>
                                          <p:spTgt spid="8"/>
                                        </p:tgtEl>
                                        <p:attrNameLst>
                                          <p:attrName>ppt_y</p:attrName>
                                        </p:attrNameLst>
                                      </p:cBhvr>
                                      <p:tavLst>
                                        <p:tav tm="0">
                                          <p:val>
                                            <p:strVal val="ppt_y"/>
                                          </p:val>
                                        </p:tav>
                                        <p:tav tm="100000">
                                          <p:val>
                                            <p:strVal val="ppt_y"/>
                                          </p:val>
                                        </p:tav>
                                      </p:tavLst>
                                    </p:anim>
                                    <p:set>
                                      <p:cBhvr>
                                        <p:cTn id="11" dur="1" fill="hold">
                                          <p:stCondLst>
                                            <p:cond delay="7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2" decel="10000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900" fill="hold"/>
                                        <p:tgtEl>
                                          <p:spTgt spid="7"/>
                                        </p:tgtEl>
                                        <p:attrNameLst>
                                          <p:attrName>ppt_x</p:attrName>
                                        </p:attrNameLst>
                                      </p:cBhvr>
                                      <p:tavLst>
                                        <p:tav tm="0">
                                          <p:val>
                                            <p:strVal val="1+#ppt_w/2"/>
                                          </p:val>
                                        </p:tav>
                                        <p:tav tm="100000">
                                          <p:val>
                                            <p:strVal val="#ppt_x"/>
                                          </p:val>
                                        </p:tav>
                                      </p:tavLst>
                                    </p:anim>
                                    <p:anim calcmode="lin" valueType="num">
                                      <p:cBhvr additive="base">
                                        <p:cTn id="17" dur="9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2138113"/>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2209598"/>
          </a:xfrm>
        </p:spPr>
        <p:txBody>
          <a:bodyPr>
            <a:normAutofit/>
          </a:bodyPr>
          <a:lstStyle/>
          <a:p>
            <a:r>
              <a:rPr lang="en-US" sz="4400" dirty="0" smtClean="0">
                <a:latin typeface="Minion Pro" panose="02040503050306020203" pitchFamily="18" charset="0"/>
              </a:rPr>
              <a:t>Mission Bernal Opening</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2211793"/>
            <a:ext cx="3859730" cy="1125538"/>
          </a:xfrm>
        </p:spPr>
        <p:txBody>
          <a:bodyPr>
            <a:normAutofit/>
          </a:bodyPr>
          <a:lstStyle/>
          <a:p>
            <a:r>
              <a:rPr lang="en-US" dirty="0" smtClean="0"/>
              <a:t>August 25</a:t>
            </a:r>
            <a:r>
              <a:rPr lang="en-US" baseline="30000" dirty="0" smtClean="0"/>
              <a:t>th</a:t>
            </a:r>
            <a:r>
              <a:rPr lang="en-US" dirty="0"/>
              <a:t> </a:t>
            </a:r>
            <a:r>
              <a:rPr lang="en-US" dirty="0" smtClean="0"/>
              <a:t>- just six months away!</a:t>
            </a:r>
            <a:endParaRPr lang="en-US" sz="2000" dirty="0" smtClean="0"/>
          </a:p>
        </p:txBody>
      </p:sp>
      <p:pic>
        <p:nvPicPr>
          <p:cNvPr id="10" name="Picture 9" descr="Image 2_STL Cesar Chavez Overall View.jpg"/>
          <p:cNvPicPr>
            <a:picLocks noChangeAspect="1"/>
          </p:cNvPicPr>
          <p:nvPr/>
        </p:nvPicPr>
        <p:blipFill>
          <a:blip r:embed="rId3" cstate="print"/>
          <a:srcRect l="25394" t="20400" r="11543" b="16625"/>
          <a:stretch>
            <a:fillRect/>
          </a:stretch>
        </p:blipFill>
        <p:spPr>
          <a:xfrm>
            <a:off x="-3826" y="571326"/>
            <a:ext cx="4683608" cy="387210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425" y="3212888"/>
            <a:ext cx="3447177" cy="849825"/>
          </a:xfrm>
          <a:prstGeom prst="rect">
            <a:avLst/>
          </a:prstGeom>
        </p:spPr>
      </p:pic>
      <p:sp>
        <p:nvSpPr>
          <p:cNvPr id="7" name="Text Placeholder 3"/>
          <p:cNvSpPr txBox="1">
            <a:spLocks/>
          </p:cNvSpPr>
          <p:nvPr/>
        </p:nvSpPr>
        <p:spPr>
          <a:xfrm>
            <a:off x="4788610" y="4107870"/>
            <a:ext cx="3859730" cy="11255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08599"/>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fontAlgn="auto">
              <a:spcAft>
                <a:spcPts val="0"/>
              </a:spcAft>
            </a:pPr>
            <a:r>
              <a:rPr lang="en-US" sz="1800" dirty="0"/>
              <a:t>Timeclock now on </a:t>
            </a:r>
            <a:r>
              <a:rPr lang="en-US" sz="1800" dirty="0" err="1"/>
              <a:t>mySutter</a:t>
            </a:r>
            <a:r>
              <a:rPr lang="en-US" sz="1800" dirty="0"/>
              <a:t> Intranet</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2425" y="3212887"/>
            <a:ext cx="3447177" cy="849824"/>
          </a:xfrm>
          <a:prstGeom prst="rect">
            <a:avLst/>
          </a:prstGeom>
        </p:spPr>
      </p:pic>
    </p:spTree>
    <p:extLst>
      <p:ext uri="{BB962C8B-B14F-4D97-AF65-F5344CB8AC3E}">
        <p14:creationId xmlns:p14="http://schemas.microsoft.com/office/powerpoint/2010/main" val="387101528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smtClean="0">
                <a:solidFill>
                  <a:schemeClr val="bg1"/>
                </a:solidFill>
              </a:rPr>
              <a:t>Diane Petruzzella, VP of Surgical Services</a:t>
            </a: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1077218"/>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February 2018</a:t>
            </a:r>
            <a:r>
              <a:rPr lang="en-US" sz="1600" b="1" dirty="0" smtClean="0">
                <a:solidFill>
                  <a:schemeClr val="bg1"/>
                </a:solidFill>
                <a:latin typeface="Arial" pitchFamily="34" charset="0"/>
                <a:cs typeface="Arial" pitchFamily="34" charset="0"/>
              </a:rPr>
              <a:t> </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Services Locations</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Teeing up the Moves</a:t>
            </a:r>
          </a:p>
          <a:p>
            <a:pPr algn="ctr"/>
            <a:r>
              <a:rPr lang="en-US" sz="2000" dirty="0" smtClean="0">
                <a:solidFill>
                  <a:srgbClr val="008599"/>
                </a:solidFill>
              </a:rPr>
              <a:t>Helping you with the transition</a:t>
            </a:r>
          </a:p>
          <a:p>
            <a:pPr algn="ctr"/>
            <a:r>
              <a:rPr lang="en-US" sz="2000" dirty="0" smtClean="0">
                <a:solidFill>
                  <a:srgbClr val="008599"/>
                </a:solidFill>
              </a:rPr>
              <a:t>Campus Stars</a:t>
            </a:r>
          </a:p>
          <a:p>
            <a:pPr algn="ctr"/>
            <a:r>
              <a:rPr lang="en-US" sz="2000" dirty="0" smtClean="0">
                <a:solidFill>
                  <a:srgbClr val="008599"/>
                </a:solidFill>
              </a:rPr>
              <a:t>Community Program Profile</a:t>
            </a:r>
            <a:endParaRPr lang="en-US" sz="2000" dirty="0">
              <a:solidFill>
                <a:srgbClr val="008599"/>
              </a:solidFill>
            </a:endParaRPr>
          </a:p>
        </p:txBody>
      </p:sp>
      <p:pic>
        <p:nvPicPr>
          <p:cNvPr id="4" name="On the R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1483870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VNC Text" hidden="1"/>
          <p:cNvSpPr txBox="1"/>
          <p:nvPr/>
        </p:nvSpPr>
        <p:spPr>
          <a:xfrm>
            <a:off x="588829" y="999829"/>
            <a:ext cx="4391739" cy="2160591"/>
          </a:xfrm>
          <a:prstGeom prst="rect">
            <a:avLst/>
          </a:prstGeom>
          <a:noFill/>
        </p:spPr>
        <p:txBody>
          <a:bodyPr wrap="square" rtlCol="0">
            <a:spAutoFit/>
          </a:bodyPr>
          <a:lstStyle/>
          <a:p>
            <a:pPr>
              <a:lnSpc>
                <a:spcPct val="90000"/>
              </a:lnSpc>
              <a:spcBef>
                <a:spcPts val="1800"/>
              </a:spcBef>
            </a:pPr>
            <a:r>
              <a:rPr lang="en-US" sz="3600" dirty="0" smtClean="0">
                <a:solidFill>
                  <a:srgbClr val="524F50"/>
                </a:solidFill>
                <a:latin typeface="+mj-lt"/>
              </a:rPr>
              <a:t>75% </a:t>
            </a:r>
            <a:r>
              <a:rPr lang="en-US" sz="3600" dirty="0">
                <a:solidFill>
                  <a:srgbClr val="524F50"/>
                </a:solidFill>
                <a:latin typeface="+mj-lt"/>
              </a:rPr>
              <a:t>complete</a:t>
            </a:r>
          </a:p>
          <a:p>
            <a:pPr>
              <a:lnSpc>
                <a:spcPct val="90000"/>
              </a:lnSpc>
              <a:spcBef>
                <a:spcPts val="1800"/>
              </a:spcBef>
            </a:pPr>
            <a:r>
              <a:rPr lang="en-US" sz="2000" dirty="0" smtClean="0">
                <a:solidFill>
                  <a:srgbClr val="524F50"/>
                </a:solidFill>
                <a:latin typeface="+mj-lt"/>
              </a:rPr>
              <a:t>Construction Complete: </a:t>
            </a:r>
            <a:r>
              <a:rPr lang="en-US" sz="2000" dirty="0">
                <a:solidFill>
                  <a:srgbClr val="524F50"/>
                </a:solidFill>
                <a:latin typeface="+mj-lt"/>
              </a:rPr>
              <a:t/>
            </a:r>
            <a:br>
              <a:rPr lang="en-US" sz="2000" dirty="0">
                <a:solidFill>
                  <a:srgbClr val="524F50"/>
                </a:solidFill>
                <a:latin typeface="+mj-lt"/>
              </a:rPr>
            </a:br>
            <a:r>
              <a:rPr lang="en-US" sz="2000" dirty="0" smtClean="0">
                <a:solidFill>
                  <a:srgbClr val="524F50"/>
                </a:solidFill>
              </a:rPr>
              <a:t>August 2018</a:t>
            </a:r>
          </a:p>
          <a:p>
            <a:pPr>
              <a:lnSpc>
                <a:spcPct val="90000"/>
              </a:lnSpc>
              <a:spcBef>
                <a:spcPts val="1800"/>
              </a:spcBef>
            </a:pPr>
            <a:r>
              <a:rPr lang="en-US" sz="2000" dirty="0" smtClean="0">
                <a:solidFill>
                  <a:srgbClr val="524F50"/>
                </a:solidFill>
                <a:latin typeface="+mj-lt"/>
              </a:rPr>
              <a:t>Patient Occupancy: </a:t>
            </a:r>
            <a:r>
              <a:rPr lang="en-US" sz="2000" dirty="0">
                <a:solidFill>
                  <a:srgbClr val="524F50"/>
                </a:solidFill>
                <a:latin typeface="+mj-lt"/>
              </a:rPr>
              <a:t/>
            </a:r>
            <a:br>
              <a:rPr lang="en-US" sz="2000" dirty="0">
                <a:solidFill>
                  <a:srgbClr val="524F50"/>
                </a:solidFill>
                <a:latin typeface="+mj-lt"/>
              </a:rPr>
            </a:br>
            <a:r>
              <a:rPr lang="en-US" sz="2000" dirty="0" smtClean="0">
                <a:solidFill>
                  <a:srgbClr val="524F50"/>
                </a:solidFill>
              </a:rPr>
              <a:t>March 2019</a:t>
            </a:r>
            <a:endParaRPr lang="en-US" sz="2000" dirty="0">
              <a:solidFill>
                <a:srgbClr val="524F50"/>
              </a:solidFill>
            </a:endParaRPr>
          </a:p>
        </p:txBody>
      </p:sp>
      <p:sp>
        <p:nvSpPr>
          <p:cNvPr id="9" name="MB Text" hidden="1"/>
          <p:cNvSpPr txBox="1"/>
          <p:nvPr/>
        </p:nvSpPr>
        <p:spPr>
          <a:xfrm>
            <a:off x="595142" y="1002580"/>
            <a:ext cx="4391739" cy="2160591"/>
          </a:xfrm>
          <a:prstGeom prst="rect">
            <a:avLst/>
          </a:prstGeom>
          <a:noFill/>
        </p:spPr>
        <p:txBody>
          <a:bodyPr wrap="square" rtlCol="0">
            <a:spAutoFit/>
          </a:bodyPr>
          <a:lstStyle/>
          <a:p>
            <a:pPr>
              <a:lnSpc>
                <a:spcPct val="90000"/>
              </a:lnSpc>
              <a:spcBef>
                <a:spcPts val="1800"/>
              </a:spcBef>
            </a:pPr>
            <a:r>
              <a:rPr lang="en-US" sz="3600" dirty="0" smtClean="0">
                <a:solidFill>
                  <a:srgbClr val="524F50"/>
                </a:solidFill>
                <a:latin typeface="+mj-lt"/>
              </a:rPr>
              <a:t>85% </a:t>
            </a:r>
            <a:r>
              <a:rPr lang="en-US" sz="3600" dirty="0">
                <a:solidFill>
                  <a:srgbClr val="524F50"/>
                </a:solidFill>
                <a:latin typeface="+mj-lt"/>
              </a:rPr>
              <a:t>Complete</a:t>
            </a:r>
          </a:p>
          <a:p>
            <a:pPr>
              <a:lnSpc>
                <a:spcPct val="90000"/>
              </a:lnSpc>
              <a:spcBef>
                <a:spcPts val="1800"/>
              </a:spcBef>
            </a:pPr>
            <a:r>
              <a:rPr lang="en-US" sz="2000" dirty="0">
                <a:solidFill>
                  <a:srgbClr val="524F50"/>
                </a:solidFill>
                <a:latin typeface="+mj-lt"/>
              </a:rPr>
              <a:t>Construction Complete: </a:t>
            </a:r>
            <a:r>
              <a:rPr lang="en-US" sz="2000" dirty="0" smtClean="0">
                <a:solidFill>
                  <a:srgbClr val="524F50"/>
                </a:solidFill>
                <a:latin typeface="+mj-lt"/>
              </a:rPr>
              <a:t/>
            </a:r>
            <a:br>
              <a:rPr lang="en-US" sz="2000" dirty="0" smtClean="0">
                <a:solidFill>
                  <a:srgbClr val="524F50"/>
                </a:solidFill>
                <a:latin typeface="+mj-lt"/>
              </a:rPr>
            </a:br>
            <a:r>
              <a:rPr lang="en-US" sz="2000" dirty="0" smtClean="0">
                <a:solidFill>
                  <a:srgbClr val="524F50"/>
                </a:solidFill>
              </a:rPr>
              <a:t>May 1, 2018</a:t>
            </a:r>
          </a:p>
          <a:p>
            <a:pPr>
              <a:lnSpc>
                <a:spcPct val="90000"/>
              </a:lnSpc>
              <a:spcBef>
                <a:spcPts val="1800"/>
              </a:spcBef>
            </a:pPr>
            <a:r>
              <a:rPr lang="en-US" sz="2000" dirty="0" smtClean="0">
                <a:solidFill>
                  <a:srgbClr val="524F50"/>
                </a:solidFill>
                <a:latin typeface="+mj-lt"/>
              </a:rPr>
              <a:t>Patient </a:t>
            </a:r>
            <a:r>
              <a:rPr lang="en-US" sz="2000" dirty="0">
                <a:solidFill>
                  <a:srgbClr val="524F50"/>
                </a:solidFill>
                <a:latin typeface="+mj-lt"/>
              </a:rPr>
              <a:t>Occupancy: </a:t>
            </a:r>
            <a:r>
              <a:rPr lang="en-US" sz="2000" dirty="0" smtClean="0">
                <a:solidFill>
                  <a:srgbClr val="524F50"/>
                </a:solidFill>
                <a:latin typeface="+mj-lt"/>
              </a:rPr>
              <a:t/>
            </a:r>
            <a:br>
              <a:rPr lang="en-US" sz="2000" dirty="0" smtClean="0">
                <a:solidFill>
                  <a:srgbClr val="524F50"/>
                </a:solidFill>
                <a:latin typeface="+mj-lt"/>
              </a:rPr>
            </a:br>
            <a:r>
              <a:rPr lang="en-US" sz="2000" dirty="0" smtClean="0">
                <a:solidFill>
                  <a:srgbClr val="524F50"/>
                </a:solidFill>
              </a:rPr>
              <a:t>Late August 2018</a:t>
            </a:r>
            <a:endParaRPr lang="en-US" sz="2000" dirty="0">
              <a:solidFill>
                <a:srgbClr val="FF0000"/>
              </a:solidFill>
            </a:endParaRPr>
          </a:p>
        </p:txBody>
      </p:sp>
      <p:sp>
        <p:nvSpPr>
          <p:cNvPr id="2" name="MB Loc"/>
          <p:cNvSpPr txBox="1"/>
          <p:nvPr/>
        </p:nvSpPr>
        <p:spPr>
          <a:xfrm>
            <a:off x="152400" y="4396085"/>
            <a:ext cx="3657600" cy="369332"/>
          </a:xfrm>
          <a:prstGeom prst="rect">
            <a:avLst/>
          </a:prstGeom>
          <a:noFill/>
        </p:spPr>
        <p:txBody>
          <a:bodyPr wrap="square" rtlCol="0">
            <a:spAutoFit/>
          </a:bodyPr>
          <a:lstStyle/>
          <a:p>
            <a:r>
              <a:rPr lang="en-US" sz="1800" dirty="0" smtClean="0">
                <a:solidFill>
                  <a:srgbClr val="524F50"/>
                </a:solidFill>
              </a:rPr>
              <a:t>Mission Bernal campus</a:t>
            </a:r>
            <a:endParaRPr lang="en-US" sz="1800" dirty="0">
              <a:solidFill>
                <a:srgbClr val="524F50"/>
              </a:solidFill>
            </a:endParaRPr>
          </a:p>
        </p:txBody>
      </p:sp>
      <p:sp>
        <p:nvSpPr>
          <p:cNvPr id="3" name="VN Loc"/>
          <p:cNvSpPr txBox="1"/>
          <p:nvPr/>
        </p:nvSpPr>
        <p:spPr>
          <a:xfrm>
            <a:off x="5181600" y="4396085"/>
            <a:ext cx="3733800" cy="369332"/>
          </a:xfrm>
          <a:prstGeom prst="rect">
            <a:avLst/>
          </a:prstGeom>
          <a:noFill/>
        </p:spPr>
        <p:txBody>
          <a:bodyPr wrap="square" rtlCol="0">
            <a:spAutoFit/>
          </a:bodyPr>
          <a:lstStyle/>
          <a:p>
            <a:pPr algn="r"/>
            <a:r>
              <a:rPr lang="en-US" sz="1800" dirty="0" smtClean="0">
                <a:solidFill>
                  <a:srgbClr val="524F50"/>
                </a:solidFill>
              </a:rPr>
              <a:t>Van Ness campus</a:t>
            </a:r>
            <a:endParaRPr lang="en-US" sz="1800" dirty="0">
              <a:solidFill>
                <a:srgbClr val="524F50"/>
              </a:solidFill>
            </a:endParaRPr>
          </a:p>
        </p:txBody>
      </p:sp>
      <p:pic>
        <p:nvPicPr>
          <p:cNvPr id="5" name="MBC pict" descr="Image 2_STL Cesar Chavez Overall View.jpg"/>
          <p:cNvPicPr>
            <a:picLocks noChangeAspect="1"/>
          </p:cNvPicPr>
          <p:nvPr/>
        </p:nvPicPr>
        <p:blipFill>
          <a:blip r:embed="rId3" cstate="print"/>
          <a:srcRect l="25394" t="20400" r="11543" b="16625"/>
          <a:stretch>
            <a:fillRect/>
          </a:stretch>
        </p:blipFill>
        <p:spPr>
          <a:xfrm>
            <a:off x="83043" y="742949"/>
            <a:ext cx="4431367" cy="3663568"/>
          </a:xfrm>
          <a:prstGeom prst="rect">
            <a:avLst/>
          </a:prstGeom>
        </p:spPr>
      </p:pic>
      <p:pic>
        <p:nvPicPr>
          <p:cNvPr id="12" name="VNC Pict"/>
          <p:cNvPicPr>
            <a:picLocks/>
          </p:cNvPicPr>
          <p:nvPr/>
        </p:nvPicPr>
        <p:blipFill>
          <a:blip r:embed="rId4">
            <a:extLst>
              <a:ext uri="{28A0092B-C50C-407E-A947-70E740481C1C}">
                <a14:useLocalDpi xmlns:a14="http://schemas.microsoft.com/office/drawing/2010/main" val="0"/>
              </a:ext>
            </a:extLst>
          </a:blip>
          <a:stretch>
            <a:fillRect/>
          </a:stretch>
        </p:blipFill>
        <p:spPr>
          <a:xfrm>
            <a:off x="4621697" y="742949"/>
            <a:ext cx="4519987" cy="3663569"/>
          </a:xfrm>
          <a:prstGeom prst="rect">
            <a:avLst/>
          </a:prstGeom>
        </p:spPr>
      </p:pic>
      <p:sp>
        <p:nvSpPr>
          <p:cNvPr id="17" name="Which is Actual"/>
          <p:cNvSpPr txBox="1">
            <a:spLocks/>
          </p:cNvSpPr>
          <p:nvPr/>
        </p:nvSpPr>
        <p:spPr>
          <a:xfrm>
            <a:off x="3396341" y="4232461"/>
            <a:ext cx="2354689" cy="633728"/>
          </a:xfrm>
          <a:prstGeom prst="rect">
            <a:avLst/>
          </a:prstGeom>
          <a:solidFill>
            <a:srgbClr val="00AAA0"/>
          </a:solidFill>
          <a:effectLst>
            <a:softEdge rad="0"/>
          </a:effectLst>
        </p:spPr>
        <p:txBody>
          <a:bodyPr vert="horz" lIns="68580" tIns="34290" rIns="68580" bIns="34290" rtlCol="0" anchor="ctr">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smtClean="0"/>
              <a:t>New World, A better one</a:t>
            </a:r>
          </a:p>
        </p:txBody>
      </p:sp>
    </p:spTree>
    <p:extLst>
      <p:ext uri="{BB962C8B-B14F-4D97-AF65-F5344CB8AC3E}">
        <p14:creationId xmlns:p14="http://schemas.microsoft.com/office/powerpoint/2010/main" val="1083179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4000" decel="84000" fill="hold" grpId="0" nodeType="withEffect">
                                  <p:stCondLst>
                                    <p:cond delay="200"/>
                                  </p:stCondLst>
                                  <p:childTnLst>
                                    <p:animMotion origin="layout" path="M 1.66667E-6 1.7284E-6 L 0.46927 0.00216 " pathEditMode="relative" rAng="0" ptsTypes="AA">
                                      <p:cBhvr>
                                        <p:cTn id="6" dur="900" fill="hold"/>
                                        <p:tgtEl>
                                          <p:spTgt spid="9"/>
                                        </p:tgtEl>
                                        <p:attrNameLst>
                                          <p:attrName>ppt_x</p:attrName>
                                          <p:attrName>ppt_y</p:attrName>
                                        </p:attrNameLst>
                                      </p:cBhvr>
                                      <p:rCtr x="23455" y="93"/>
                                    </p:animMotion>
                                  </p:childTnLst>
                                </p:cTn>
                              </p:par>
                              <p:par>
                                <p:cTn id="7" presetID="2" presetClass="exit" presetSubtype="8" fill="hold" grpId="1" nodeType="withEffect">
                                  <p:stCondLst>
                                    <p:cond delay="0"/>
                                  </p:stCondLst>
                                  <p:childTnLst>
                                    <p:anim calcmode="lin" valueType="num">
                                      <p:cBhvr additive="base">
                                        <p:cTn id="8" dur="800"/>
                                        <p:tgtEl>
                                          <p:spTgt spid="9"/>
                                        </p:tgtEl>
                                        <p:attrNameLst>
                                          <p:attrName>ppt_x</p:attrName>
                                        </p:attrNameLst>
                                      </p:cBhvr>
                                      <p:tavLst>
                                        <p:tav tm="0">
                                          <p:val>
                                            <p:strVal val="ppt_x"/>
                                          </p:val>
                                        </p:tav>
                                        <p:tav tm="100000">
                                          <p:val>
                                            <p:strVal val="0-ppt_w/2"/>
                                          </p:val>
                                        </p:tav>
                                      </p:tavLst>
                                    </p:anim>
                                    <p:anim calcmode="lin" valueType="num">
                                      <p:cBhvr additive="base">
                                        <p:cTn id="9" dur="800"/>
                                        <p:tgtEl>
                                          <p:spTgt spid="9"/>
                                        </p:tgtEl>
                                        <p:attrNameLst>
                                          <p:attrName>ppt_y</p:attrName>
                                        </p:attrNameLst>
                                      </p:cBhvr>
                                      <p:tavLst>
                                        <p:tav tm="0">
                                          <p:val>
                                            <p:strVal val="ppt_y"/>
                                          </p:val>
                                        </p:tav>
                                        <p:tav tm="100000">
                                          <p:val>
                                            <p:strVal val="ppt_y"/>
                                          </p:val>
                                        </p:tav>
                                      </p:tavLst>
                                    </p:anim>
                                    <p:set>
                                      <p:cBhvr>
                                        <p:cTn id="10" dur="1" fill="hold">
                                          <p:stCondLst>
                                            <p:cond delay="7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decel="10000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100" fill="hold"/>
                                        <p:tgtEl>
                                          <p:spTgt spid="11"/>
                                        </p:tgtEl>
                                        <p:attrNameLst>
                                          <p:attrName>ppt_x</p:attrName>
                                        </p:attrNameLst>
                                      </p:cBhvr>
                                      <p:tavLst>
                                        <p:tav tm="0">
                                          <p:val>
                                            <p:strVal val="1+#ppt_w/2"/>
                                          </p:val>
                                        </p:tav>
                                        <p:tav tm="100000">
                                          <p:val>
                                            <p:strVal val="#ppt_x"/>
                                          </p:val>
                                        </p:tav>
                                      </p:tavLst>
                                    </p:anim>
                                    <p:anim calcmode="lin" valueType="num">
                                      <p:cBhvr additive="base">
                                        <p:cTn id="16" dur="11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P spid="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730099"/>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839377"/>
          </a:xfrm>
        </p:spPr>
        <p:txBody>
          <a:bodyPr>
            <a:normAutofit/>
          </a:bodyPr>
          <a:lstStyle/>
          <a:p>
            <a:r>
              <a:rPr lang="en-US" sz="4400" dirty="0" smtClean="0">
                <a:latin typeface="Minion Pro" panose="02040503050306020203" pitchFamily="18" charset="0"/>
              </a:rPr>
              <a:t>Mission Bernal</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1454609"/>
            <a:ext cx="3941148" cy="2737066"/>
          </a:xfrm>
        </p:spPr>
        <p:txBody>
          <a:bodyPr>
            <a:normAutofit/>
          </a:bodyPr>
          <a:lstStyle/>
          <a:p>
            <a:r>
              <a:rPr lang="en-US" b="1" dirty="0" smtClean="0">
                <a:solidFill>
                  <a:schemeClr val="tx1">
                    <a:lumMod val="65000"/>
                    <a:lumOff val="35000"/>
                  </a:schemeClr>
                </a:solidFill>
                <a:latin typeface="+mj-lt"/>
              </a:rPr>
              <a:t>May:</a:t>
            </a:r>
            <a:r>
              <a:rPr lang="en-US" dirty="0" smtClean="0"/>
              <a:t/>
            </a:r>
            <a:br>
              <a:rPr lang="en-US" dirty="0" smtClean="0"/>
            </a:br>
            <a:r>
              <a:rPr lang="en-US" dirty="0" smtClean="0"/>
              <a:t>Construction Completed</a:t>
            </a:r>
          </a:p>
          <a:p>
            <a:r>
              <a:rPr lang="en-US" sz="2000" b="1" dirty="0" smtClean="0">
                <a:solidFill>
                  <a:schemeClr val="tx1">
                    <a:lumMod val="65000"/>
                    <a:lumOff val="35000"/>
                  </a:schemeClr>
                </a:solidFill>
                <a:latin typeface="+mj-lt"/>
              </a:rPr>
              <a:t>June—August: </a:t>
            </a:r>
            <a:r>
              <a:rPr lang="en-US" sz="2000" dirty="0" smtClean="0"/>
              <a:t/>
            </a:r>
            <a:br>
              <a:rPr lang="en-US" sz="2000" dirty="0" smtClean="0"/>
            </a:br>
            <a:r>
              <a:rPr lang="en-US" sz="2000" dirty="0" smtClean="0"/>
              <a:t>Staff Training/Stock new hospital</a:t>
            </a:r>
          </a:p>
          <a:p>
            <a:r>
              <a:rPr lang="en-US" b="1" dirty="0" smtClean="0">
                <a:solidFill>
                  <a:schemeClr val="tx1">
                    <a:lumMod val="65000"/>
                    <a:lumOff val="35000"/>
                  </a:schemeClr>
                </a:solidFill>
                <a:latin typeface="+mj-lt"/>
              </a:rPr>
              <a:t>August:</a:t>
            </a:r>
            <a:r>
              <a:rPr lang="en-US" b="1" dirty="0">
                <a:solidFill>
                  <a:schemeClr val="tx1">
                    <a:lumMod val="65000"/>
                    <a:lumOff val="35000"/>
                  </a:schemeClr>
                </a:solidFill>
                <a:latin typeface="+mj-lt"/>
              </a:rPr>
              <a:t/>
            </a:r>
            <a:br>
              <a:rPr lang="en-US" b="1" dirty="0">
                <a:solidFill>
                  <a:schemeClr val="tx1">
                    <a:lumMod val="65000"/>
                    <a:lumOff val="35000"/>
                  </a:schemeClr>
                </a:solidFill>
                <a:latin typeface="+mj-lt"/>
              </a:rPr>
            </a:br>
            <a:r>
              <a:rPr lang="en-US" dirty="0" smtClean="0"/>
              <a:t>Celebrations</a:t>
            </a:r>
          </a:p>
          <a:p>
            <a:r>
              <a:rPr lang="en-US" b="1" dirty="0" smtClean="0">
                <a:solidFill>
                  <a:schemeClr val="tx1">
                    <a:lumMod val="65000"/>
                    <a:lumOff val="35000"/>
                  </a:schemeClr>
                </a:solidFill>
                <a:latin typeface="+mj-lt"/>
              </a:rPr>
              <a:t>August 25</a:t>
            </a:r>
            <a:r>
              <a:rPr lang="en-US" b="1" baseline="30000" dirty="0" smtClean="0">
                <a:solidFill>
                  <a:schemeClr val="tx1">
                    <a:lumMod val="65000"/>
                    <a:lumOff val="35000"/>
                  </a:schemeClr>
                </a:solidFill>
                <a:latin typeface="+mj-lt"/>
              </a:rPr>
              <a:t>th</a:t>
            </a:r>
            <a:r>
              <a:rPr lang="en-US" b="1" dirty="0" smtClean="0">
                <a:solidFill>
                  <a:schemeClr val="tx1">
                    <a:lumMod val="65000"/>
                    <a:lumOff val="35000"/>
                  </a:schemeClr>
                </a:solidFill>
                <a:latin typeface="+mj-lt"/>
              </a:rPr>
              <a:t>:</a:t>
            </a:r>
            <a:br>
              <a:rPr lang="en-US" b="1" dirty="0" smtClean="0">
                <a:solidFill>
                  <a:schemeClr val="tx1">
                    <a:lumMod val="65000"/>
                    <a:lumOff val="35000"/>
                  </a:schemeClr>
                </a:solidFill>
                <a:latin typeface="+mj-lt"/>
              </a:rPr>
            </a:br>
            <a:r>
              <a:rPr lang="en-US" dirty="0" smtClean="0"/>
              <a:t>Patient Move</a:t>
            </a:r>
          </a:p>
        </p:txBody>
      </p:sp>
      <p:pic>
        <p:nvPicPr>
          <p:cNvPr id="10" name="Picture 9" descr="Image 2_STL Cesar Chavez Overall View.jpg"/>
          <p:cNvPicPr>
            <a:picLocks noChangeAspect="1"/>
          </p:cNvPicPr>
          <p:nvPr/>
        </p:nvPicPr>
        <p:blipFill>
          <a:blip r:embed="rId3" cstate="print"/>
          <a:srcRect l="25394" t="20400" r="11543" b="16625"/>
          <a:stretch>
            <a:fillRect/>
          </a:stretch>
        </p:blipFill>
        <p:spPr>
          <a:xfrm>
            <a:off x="-3826" y="571326"/>
            <a:ext cx="4683608" cy="3872105"/>
          </a:xfrm>
          <a:prstGeom prst="rect">
            <a:avLst/>
          </a:prstGeom>
        </p:spPr>
      </p:pic>
      <p:sp>
        <p:nvSpPr>
          <p:cNvPr id="8" name="MB Loc"/>
          <p:cNvSpPr txBox="1"/>
          <p:nvPr/>
        </p:nvSpPr>
        <p:spPr>
          <a:xfrm>
            <a:off x="4797502" y="717866"/>
            <a:ext cx="3657600" cy="461665"/>
          </a:xfrm>
          <a:prstGeom prst="rect">
            <a:avLst/>
          </a:prstGeom>
          <a:noFill/>
        </p:spPr>
        <p:txBody>
          <a:bodyPr wrap="square" rtlCol="0">
            <a:spAutoFit/>
          </a:bodyPr>
          <a:lstStyle/>
          <a:p>
            <a:r>
              <a:rPr lang="en-US" sz="2400" dirty="0" smtClean="0">
                <a:solidFill>
                  <a:srgbClr val="524F50"/>
                </a:solidFill>
              </a:rPr>
              <a:t>Key Dates</a:t>
            </a:r>
            <a:endParaRPr lang="en-US" sz="2400" dirty="0">
              <a:solidFill>
                <a:srgbClr val="524F50"/>
              </a:solidFill>
            </a:endParaRPr>
          </a:p>
        </p:txBody>
      </p:sp>
    </p:spTree>
    <p:extLst>
      <p:ext uri="{BB962C8B-B14F-4D97-AF65-F5344CB8AC3E}">
        <p14:creationId xmlns:p14="http://schemas.microsoft.com/office/powerpoint/2010/main" val="310567174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xit" presetSubtype="8" accel="21000" decel="28000" fill="hold" grpId="0" nodeType="withEffect">
                                  <p:stCondLst>
                                    <p:cond delay="0"/>
                                  </p:stCondLst>
                                  <p:childTnLst>
                                    <p:anim calcmode="lin" valueType="num">
                                      <p:cBhvr additive="base">
                                        <p:cTn id="9" dur="800"/>
                                        <p:tgtEl>
                                          <p:spTgt spid="8"/>
                                        </p:tgtEl>
                                        <p:attrNameLst>
                                          <p:attrName>ppt_x</p:attrName>
                                        </p:attrNameLst>
                                      </p:cBhvr>
                                      <p:tavLst>
                                        <p:tav tm="0">
                                          <p:val>
                                            <p:strVal val="ppt_x"/>
                                          </p:val>
                                        </p:tav>
                                        <p:tav tm="100000">
                                          <p:val>
                                            <p:strVal val="0-ppt_w/2"/>
                                          </p:val>
                                        </p:tav>
                                      </p:tavLst>
                                    </p:anim>
                                    <p:anim calcmode="lin" valueType="num">
                                      <p:cBhvr additive="base">
                                        <p:cTn id="10" dur="800"/>
                                        <p:tgtEl>
                                          <p:spTgt spid="8"/>
                                        </p:tgtEl>
                                        <p:attrNameLst>
                                          <p:attrName>ppt_y</p:attrName>
                                        </p:attrNameLst>
                                      </p:cBhvr>
                                      <p:tavLst>
                                        <p:tav tm="0">
                                          <p:val>
                                            <p:strVal val="ppt_y"/>
                                          </p:val>
                                        </p:tav>
                                        <p:tav tm="100000">
                                          <p:val>
                                            <p:strVal val="ppt_y"/>
                                          </p:val>
                                        </p:tav>
                                      </p:tavLst>
                                    </p:anim>
                                    <p:set>
                                      <p:cBhvr>
                                        <p:cTn id="11" dur="1" fill="hold">
                                          <p:stCondLst>
                                            <p:cond delay="7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730099"/>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839377"/>
          </a:xfrm>
        </p:spPr>
        <p:txBody>
          <a:bodyPr>
            <a:normAutofit/>
          </a:bodyPr>
          <a:lstStyle/>
          <a:p>
            <a:r>
              <a:rPr lang="en-US" sz="4400" dirty="0" smtClean="0">
                <a:latin typeface="Minion Pro" panose="02040503050306020203" pitchFamily="18" charset="0"/>
              </a:rPr>
              <a:t>Van Ness Campus</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1454609"/>
            <a:ext cx="3941148" cy="2737066"/>
          </a:xfrm>
        </p:spPr>
        <p:txBody>
          <a:bodyPr>
            <a:normAutofit/>
          </a:bodyPr>
          <a:lstStyle/>
          <a:p>
            <a:r>
              <a:rPr lang="en-US" b="1" dirty="0" smtClean="0">
                <a:solidFill>
                  <a:schemeClr val="tx1">
                    <a:lumMod val="65000"/>
                    <a:lumOff val="35000"/>
                  </a:schemeClr>
                </a:solidFill>
                <a:latin typeface="+mj-lt"/>
              </a:rPr>
              <a:t>August 2018:</a:t>
            </a:r>
            <a:r>
              <a:rPr lang="en-US" dirty="0" smtClean="0"/>
              <a:t/>
            </a:r>
            <a:br>
              <a:rPr lang="en-US" dirty="0" smtClean="0"/>
            </a:br>
            <a:r>
              <a:rPr lang="en-US" dirty="0" smtClean="0"/>
              <a:t>Construction completed</a:t>
            </a:r>
          </a:p>
          <a:p>
            <a:r>
              <a:rPr lang="en-US" sz="2000" b="1" dirty="0" smtClean="0">
                <a:solidFill>
                  <a:schemeClr val="tx1">
                    <a:lumMod val="65000"/>
                    <a:lumOff val="35000"/>
                  </a:schemeClr>
                </a:solidFill>
                <a:latin typeface="+mj-lt"/>
              </a:rPr>
              <a:t>September-October</a:t>
            </a:r>
            <a:r>
              <a:rPr lang="en-US" sz="2000" b="1" dirty="0" smtClean="0">
                <a:solidFill>
                  <a:schemeClr val="tx1">
                    <a:lumMod val="65000"/>
                    <a:lumOff val="35000"/>
                  </a:schemeClr>
                </a:solidFill>
                <a:latin typeface="+mj-lt"/>
              </a:rPr>
              <a:t>: </a:t>
            </a:r>
            <a:r>
              <a:rPr lang="en-US" sz="2000" b="1" dirty="0" smtClean="0">
                <a:solidFill>
                  <a:srgbClr val="FF0000"/>
                </a:solidFill>
                <a:latin typeface="+mj-lt"/>
              </a:rPr>
              <a:t>Confirm</a:t>
            </a:r>
            <a:r>
              <a:rPr lang="en-US" sz="2000" dirty="0" smtClean="0"/>
              <a:t/>
            </a:r>
            <a:br>
              <a:rPr lang="en-US" sz="2000" dirty="0" smtClean="0"/>
            </a:br>
            <a:r>
              <a:rPr lang="en-US" sz="2000" dirty="0" smtClean="0"/>
              <a:t>Staff Training/Stock new hospital</a:t>
            </a:r>
          </a:p>
          <a:p>
            <a:r>
              <a:rPr lang="en-US" b="1" dirty="0" smtClean="0">
                <a:solidFill>
                  <a:schemeClr val="tx1">
                    <a:lumMod val="65000"/>
                    <a:lumOff val="35000"/>
                  </a:schemeClr>
                </a:solidFill>
                <a:latin typeface="+mj-lt"/>
              </a:rPr>
              <a:t>Feb &amp; March 2019:</a:t>
            </a:r>
            <a:r>
              <a:rPr lang="en-US" b="1" dirty="0">
                <a:solidFill>
                  <a:schemeClr val="tx1">
                    <a:lumMod val="65000"/>
                    <a:lumOff val="35000"/>
                  </a:schemeClr>
                </a:solidFill>
                <a:latin typeface="+mj-lt"/>
              </a:rPr>
              <a:t/>
            </a:r>
            <a:br>
              <a:rPr lang="en-US" b="1" dirty="0">
                <a:solidFill>
                  <a:schemeClr val="tx1">
                    <a:lumMod val="65000"/>
                    <a:lumOff val="35000"/>
                  </a:schemeClr>
                </a:solidFill>
                <a:latin typeface="+mj-lt"/>
              </a:rPr>
            </a:br>
            <a:r>
              <a:rPr lang="en-US" dirty="0" smtClean="0"/>
              <a:t>Celebrations</a:t>
            </a:r>
          </a:p>
          <a:p>
            <a:r>
              <a:rPr lang="en-US" b="1" dirty="0" smtClean="0">
                <a:solidFill>
                  <a:schemeClr val="tx1">
                    <a:lumMod val="65000"/>
                    <a:lumOff val="35000"/>
                  </a:schemeClr>
                </a:solidFill>
                <a:latin typeface="+mj-lt"/>
              </a:rPr>
              <a:t>March 2-3, 2019:</a:t>
            </a:r>
            <a:br>
              <a:rPr lang="en-US" b="1" dirty="0" smtClean="0">
                <a:solidFill>
                  <a:schemeClr val="tx1">
                    <a:lumMod val="65000"/>
                    <a:lumOff val="35000"/>
                  </a:schemeClr>
                </a:solidFill>
                <a:latin typeface="+mj-lt"/>
              </a:rPr>
            </a:br>
            <a:r>
              <a:rPr lang="en-US" dirty="0" smtClean="0"/>
              <a:t>Patient Move</a:t>
            </a:r>
          </a:p>
        </p:txBody>
      </p:sp>
      <p:sp>
        <p:nvSpPr>
          <p:cNvPr id="8" name="MB Loc"/>
          <p:cNvSpPr txBox="1"/>
          <p:nvPr/>
        </p:nvSpPr>
        <p:spPr>
          <a:xfrm>
            <a:off x="4797502" y="730099"/>
            <a:ext cx="3657600" cy="461665"/>
          </a:xfrm>
          <a:prstGeom prst="rect">
            <a:avLst/>
          </a:prstGeom>
          <a:noFill/>
        </p:spPr>
        <p:txBody>
          <a:bodyPr wrap="square" rtlCol="0">
            <a:spAutoFit/>
          </a:bodyPr>
          <a:lstStyle/>
          <a:p>
            <a:r>
              <a:rPr lang="en-US" sz="2400" dirty="0" smtClean="0">
                <a:solidFill>
                  <a:srgbClr val="524F50"/>
                </a:solidFill>
              </a:rPr>
              <a:t>Key Dates</a:t>
            </a:r>
            <a:endParaRPr lang="en-US" sz="2400" dirty="0">
              <a:solidFill>
                <a:srgbClr val="524F50"/>
              </a:solidFill>
            </a:endParaRPr>
          </a:p>
        </p:txBody>
      </p:sp>
      <p:pic>
        <p:nvPicPr>
          <p:cNvPr id="7" name="VNC Pict"/>
          <p:cNvPicPr>
            <a:picLocks/>
          </p:cNvPicPr>
          <p:nvPr/>
        </p:nvPicPr>
        <p:blipFill>
          <a:blip r:embed="rId3">
            <a:extLst>
              <a:ext uri="{28A0092B-C50C-407E-A947-70E740481C1C}">
                <a14:useLocalDpi xmlns:a14="http://schemas.microsoft.com/office/drawing/2010/main" val="0"/>
              </a:ext>
            </a:extLst>
          </a:blip>
          <a:stretch>
            <a:fillRect/>
          </a:stretch>
        </p:blipFill>
        <p:spPr>
          <a:xfrm>
            <a:off x="-3826" y="571326"/>
            <a:ext cx="4683608" cy="3872105"/>
          </a:xfrm>
          <a:prstGeom prst="rect">
            <a:avLst/>
          </a:prstGeom>
        </p:spPr>
      </p:pic>
    </p:spTree>
    <p:extLst>
      <p:ext uri="{BB962C8B-B14F-4D97-AF65-F5344CB8AC3E}">
        <p14:creationId xmlns:p14="http://schemas.microsoft.com/office/powerpoint/2010/main" val="177098094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xit" presetSubtype="8" accel="21000" decel="28000" fill="hold" grpId="0" nodeType="withEffect">
                                  <p:stCondLst>
                                    <p:cond delay="0"/>
                                  </p:stCondLst>
                                  <p:childTnLst>
                                    <p:anim calcmode="lin" valueType="num">
                                      <p:cBhvr additive="base">
                                        <p:cTn id="9" dur="800"/>
                                        <p:tgtEl>
                                          <p:spTgt spid="8"/>
                                        </p:tgtEl>
                                        <p:attrNameLst>
                                          <p:attrName>ppt_x</p:attrName>
                                        </p:attrNameLst>
                                      </p:cBhvr>
                                      <p:tavLst>
                                        <p:tav tm="0">
                                          <p:val>
                                            <p:strVal val="ppt_x"/>
                                          </p:val>
                                        </p:tav>
                                        <p:tav tm="100000">
                                          <p:val>
                                            <p:strVal val="0-ppt_w/2"/>
                                          </p:val>
                                        </p:tav>
                                      </p:tavLst>
                                    </p:anim>
                                    <p:anim calcmode="lin" valueType="num">
                                      <p:cBhvr additive="base">
                                        <p:cTn id="10" dur="800"/>
                                        <p:tgtEl>
                                          <p:spTgt spid="8"/>
                                        </p:tgtEl>
                                        <p:attrNameLst>
                                          <p:attrName>ppt_y</p:attrName>
                                        </p:attrNameLst>
                                      </p:cBhvr>
                                      <p:tavLst>
                                        <p:tav tm="0">
                                          <p:val>
                                            <p:strVal val="ppt_y"/>
                                          </p:val>
                                        </p:tav>
                                        <p:tav tm="100000">
                                          <p:val>
                                            <p:strVal val="ppt_y"/>
                                          </p:val>
                                        </p:tav>
                                      </p:tavLst>
                                    </p:anim>
                                    <p:set>
                                      <p:cBhvr>
                                        <p:cTn id="11" dur="1" fill="hold">
                                          <p:stCondLst>
                                            <p:cond delay="7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2" decel="10000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900" fill="hold"/>
                                        <p:tgtEl>
                                          <p:spTgt spid="7"/>
                                        </p:tgtEl>
                                        <p:attrNameLst>
                                          <p:attrName>ppt_x</p:attrName>
                                        </p:attrNameLst>
                                      </p:cBhvr>
                                      <p:tavLst>
                                        <p:tav tm="0">
                                          <p:val>
                                            <p:strVal val="1+#ppt_w/2"/>
                                          </p:val>
                                        </p:tav>
                                        <p:tav tm="100000">
                                          <p:val>
                                            <p:strVal val="#ppt_x"/>
                                          </p:val>
                                        </p:tav>
                                      </p:tavLst>
                                    </p:anim>
                                    <p:anim calcmode="lin" valueType="num">
                                      <p:cBhvr additive="base">
                                        <p:cTn id="17" dur="9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P"/>
          <p:cNvPicPr>
            <a:picLocks noChangeAspect="1"/>
          </p:cNvPicPr>
          <p:nvPr/>
        </p:nvPicPr>
        <p:blipFill rotWithShape="1">
          <a:blip r:embed="rId3">
            <a:lum bright="3000" contrast="-3000"/>
            <a:extLst>
              <a:ext uri="{28A0092B-C50C-407E-A947-70E740481C1C}">
                <a14:useLocalDpi xmlns:a14="http://schemas.microsoft.com/office/drawing/2010/main" val="0"/>
              </a:ext>
            </a:extLst>
          </a:blip>
          <a:srcRect t="2" b="-2"/>
          <a:stretch/>
        </p:blipFill>
        <p:spPr>
          <a:xfrm>
            <a:off x="1143" y="0"/>
            <a:ext cx="9141714" cy="5143500"/>
          </a:xfrm>
          <a:prstGeom prst="rect">
            <a:avLst/>
          </a:prstGeom>
        </p:spPr>
      </p:pic>
      <p:pic>
        <p:nvPicPr>
          <p:cNvPr id="7" name="LOC DOT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8870" y="1595168"/>
            <a:ext cx="763791" cy="2758866"/>
          </a:xfrm>
          <a:prstGeom prst="rect">
            <a:avLst/>
          </a:prstGeom>
        </p:spPr>
      </p:pic>
      <p:pic>
        <p:nvPicPr>
          <p:cNvPr id="9" name="PAC P"/>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215" y="955154"/>
            <a:ext cx="2432925" cy="1780362"/>
          </a:xfrm>
          <a:prstGeom prst="rect">
            <a:avLst/>
          </a:prstGeom>
        </p:spPr>
      </p:pic>
      <p:pic>
        <p:nvPicPr>
          <p:cNvPr id="11" name="Dav P"/>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366" y="3067859"/>
            <a:ext cx="2657475" cy="1793081"/>
          </a:xfrm>
          <a:prstGeom prst="rect">
            <a:avLst/>
          </a:prstGeom>
        </p:spPr>
      </p:pic>
      <p:pic>
        <p:nvPicPr>
          <p:cNvPr id="12" name="VN P"/>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1162" y="948096"/>
            <a:ext cx="3228975" cy="1793081"/>
          </a:xfrm>
          <a:prstGeom prst="rect">
            <a:avLst/>
          </a:prstGeom>
        </p:spPr>
      </p:pic>
      <p:pic>
        <p:nvPicPr>
          <p:cNvPr id="13" name="MB P"/>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90462" y="3051772"/>
            <a:ext cx="3058115" cy="1698201"/>
          </a:xfrm>
          <a:prstGeom prst="rect">
            <a:avLst/>
          </a:prstGeom>
        </p:spPr>
      </p:pic>
      <p:sp>
        <p:nvSpPr>
          <p:cNvPr id="15" name="VN Bed"/>
          <p:cNvSpPr txBox="1">
            <a:spLocks/>
          </p:cNvSpPr>
          <p:nvPr/>
        </p:nvSpPr>
        <p:spPr>
          <a:xfrm>
            <a:off x="4622661" y="1676336"/>
            <a:ext cx="1845516" cy="475337"/>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a:t>Van </a:t>
            </a:r>
            <a:r>
              <a:rPr lang="en-US" sz="2100" b="0" dirty="0" smtClean="0"/>
              <a:t>Ness</a:t>
            </a:r>
            <a:r>
              <a:rPr lang="en-US" sz="2400" b="0" dirty="0"/>
              <a:t/>
            </a:r>
            <a:br>
              <a:rPr lang="en-US" sz="2400" b="0" dirty="0"/>
            </a:br>
            <a:r>
              <a:rPr lang="en-US" sz="1200" cap="none" dirty="0">
                <a:latin typeface="+mn-lt"/>
              </a:rPr>
              <a:t>274 Acute </a:t>
            </a:r>
            <a:r>
              <a:rPr lang="en-US" sz="1200" cap="none" dirty="0" smtClean="0">
                <a:latin typeface="+mn-lt"/>
              </a:rPr>
              <a:t>Beds</a:t>
            </a:r>
          </a:p>
        </p:txBody>
      </p:sp>
      <p:sp>
        <p:nvSpPr>
          <p:cNvPr id="16" name="DAV Bed"/>
          <p:cNvSpPr txBox="1">
            <a:spLocks/>
          </p:cNvSpPr>
          <p:nvPr/>
        </p:nvSpPr>
        <p:spPr>
          <a:xfrm>
            <a:off x="2867140" y="3294004"/>
            <a:ext cx="1614824" cy="638740"/>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smtClean="0"/>
              <a:t>DAVIES</a:t>
            </a:r>
            <a:r>
              <a:rPr lang="en-US" sz="2400" dirty="0"/>
              <a:t/>
            </a:r>
            <a:br>
              <a:rPr lang="en-US" sz="2400" dirty="0"/>
            </a:br>
            <a:r>
              <a:rPr lang="en-US" sz="1200" cap="none" dirty="0" smtClean="0">
                <a:latin typeface="+mn-lt"/>
              </a:rPr>
              <a:t>125 Acute &amp; Rehab Beds</a:t>
            </a:r>
          </a:p>
        </p:txBody>
      </p:sp>
      <p:sp>
        <p:nvSpPr>
          <p:cNvPr id="17" name="MB Bed"/>
          <p:cNvSpPr txBox="1">
            <a:spLocks/>
          </p:cNvSpPr>
          <p:nvPr/>
        </p:nvSpPr>
        <p:spPr>
          <a:xfrm>
            <a:off x="4275123" y="4418803"/>
            <a:ext cx="2448210" cy="496355"/>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a:t>Mission </a:t>
            </a:r>
            <a:r>
              <a:rPr lang="en-US" sz="2100" b="0" dirty="0" err="1"/>
              <a:t>bernal</a:t>
            </a:r>
            <a:r>
              <a:rPr lang="en-US" sz="2400" b="0" dirty="0"/>
              <a:t/>
            </a:r>
            <a:br>
              <a:rPr lang="en-US" sz="2400" b="0" dirty="0"/>
            </a:br>
            <a:r>
              <a:rPr lang="en-US" sz="1200" cap="none" dirty="0">
                <a:latin typeface="+mn-lt"/>
              </a:rPr>
              <a:t>120 Acute </a:t>
            </a:r>
            <a:r>
              <a:rPr lang="en-US" sz="1200" cap="none" dirty="0" smtClean="0">
                <a:latin typeface="+mn-lt"/>
              </a:rPr>
              <a:t>Beds</a:t>
            </a:r>
            <a:endParaRPr lang="en-US" sz="1350" dirty="0"/>
          </a:p>
        </p:txBody>
      </p:sp>
      <p:sp>
        <p:nvSpPr>
          <p:cNvPr id="2" name="PAC"/>
          <p:cNvSpPr>
            <a:spLocks noGrp="1"/>
          </p:cNvSpPr>
          <p:nvPr>
            <p:ph type="title"/>
          </p:nvPr>
        </p:nvSpPr>
        <p:spPr>
          <a:xfrm>
            <a:off x="2832026" y="1034038"/>
            <a:ext cx="2480044" cy="473127"/>
          </a:xfrm>
          <a:solidFill>
            <a:srgbClr val="00AAA0">
              <a:alpha val="83922"/>
            </a:srgbClr>
          </a:solidFill>
        </p:spPr>
        <p:txBody>
          <a:bodyPr>
            <a:normAutofit fontScale="90000"/>
          </a:bodyPr>
          <a:lstStyle/>
          <a:p>
            <a:pPr algn="ctr">
              <a:lnSpc>
                <a:spcPct val="80000"/>
              </a:lnSpc>
              <a:spcBef>
                <a:spcPts val="75"/>
              </a:spcBef>
            </a:pPr>
            <a:r>
              <a:rPr lang="en-US" sz="2100" dirty="0">
                <a:solidFill>
                  <a:schemeClr val="bg1"/>
                </a:solidFill>
              </a:rPr>
              <a:t>PACIFIC HEIGHTS</a:t>
            </a:r>
            <a:r>
              <a:rPr lang="en-US" dirty="0">
                <a:solidFill>
                  <a:schemeClr val="bg1"/>
                </a:solidFill>
              </a:rPr>
              <a:t/>
            </a:r>
            <a:br>
              <a:rPr lang="en-US" dirty="0">
                <a:solidFill>
                  <a:schemeClr val="bg1"/>
                </a:solidFill>
              </a:rPr>
            </a:br>
            <a:r>
              <a:rPr lang="en-US" sz="1300" b="1" dirty="0">
                <a:solidFill>
                  <a:schemeClr val="bg1"/>
                </a:solidFill>
                <a:latin typeface="+mn-lt"/>
              </a:rPr>
              <a:t>Outpatient Only</a:t>
            </a:r>
            <a:endParaRPr lang="en-US" sz="1300" b="1" dirty="0">
              <a:solidFill>
                <a:schemeClr val="bg1"/>
              </a:solidFill>
            </a:endParaRPr>
          </a:p>
        </p:txBody>
      </p:sp>
      <p:sp>
        <p:nvSpPr>
          <p:cNvPr id="14" name="Title 1"/>
          <p:cNvSpPr txBox="1">
            <a:spLocks/>
          </p:cNvSpPr>
          <p:nvPr/>
        </p:nvSpPr>
        <p:spPr>
          <a:xfrm>
            <a:off x="491646" y="0"/>
            <a:ext cx="8049116" cy="94313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524F50"/>
                </a:solidFill>
                <a:latin typeface="Minion Pro" panose="02040503050306020203" pitchFamily="18" charset="0"/>
                <a:ea typeface="+mj-ea"/>
                <a:cs typeface="+mj-cs"/>
              </a:defRPr>
            </a:lvl1pPr>
          </a:lstStyle>
          <a:p>
            <a:pPr algn="ctr" fontAlgn="auto">
              <a:spcAft>
                <a:spcPts val="0"/>
              </a:spcAft>
            </a:pPr>
            <a:r>
              <a:rPr lang="en-US" dirty="0" smtClean="0"/>
              <a:t>CPMC</a:t>
            </a:r>
            <a:r>
              <a:rPr lang="en-US" b="1" dirty="0" smtClean="0"/>
              <a:t>2020</a:t>
            </a:r>
            <a:r>
              <a:rPr lang="en-US" dirty="0" smtClean="0"/>
              <a:t>: The Big Picture</a:t>
            </a:r>
            <a:endParaRPr lang="en-US" dirty="0"/>
          </a:p>
        </p:txBody>
      </p:sp>
    </p:spTree>
    <p:extLst>
      <p:ext uri="{BB962C8B-B14F-4D97-AF65-F5344CB8AC3E}">
        <p14:creationId xmlns:p14="http://schemas.microsoft.com/office/powerpoint/2010/main" val="7443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6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14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Elbow Connector 48"/>
          <p:cNvCxnSpPr>
            <a:stCxn id="9" idx="1"/>
            <a:endCxn id="7" idx="3"/>
          </p:cNvCxnSpPr>
          <p:nvPr/>
        </p:nvCxnSpPr>
        <p:spPr>
          <a:xfrm rot="10800000">
            <a:off x="1837577" y="2111982"/>
            <a:ext cx="4273440" cy="245660"/>
          </a:xfrm>
          <a:prstGeom prst="bentConnector3">
            <a:avLst>
              <a:gd name="adj1" fmla="val 50000"/>
            </a:avLst>
          </a:prstGeom>
          <a:ln w="28575">
            <a:solidFill>
              <a:srgbClr val="30525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3" idx="1"/>
            <a:endCxn id="11" idx="3"/>
          </p:cNvCxnSpPr>
          <p:nvPr/>
        </p:nvCxnSpPr>
        <p:spPr>
          <a:xfrm rot="10800000" flipV="1">
            <a:off x="2348123" y="3661984"/>
            <a:ext cx="4698204" cy="251502"/>
          </a:xfrm>
          <a:prstGeom prst="bentConnector3">
            <a:avLst>
              <a:gd name="adj1" fmla="val 87837"/>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4" idx="1"/>
          </p:cNvCxnSpPr>
          <p:nvPr/>
        </p:nvCxnSpPr>
        <p:spPr>
          <a:xfrm rot="10800000">
            <a:off x="2743969" y="3391461"/>
            <a:ext cx="4302359" cy="712112"/>
          </a:xfrm>
          <a:prstGeom prst="bentConnector3">
            <a:avLst>
              <a:gd name="adj1" fmla="val 95933"/>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2" idx="1"/>
          </p:cNvCxnSpPr>
          <p:nvPr/>
        </p:nvCxnSpPr>
        <p:spPr>
          <a:xfrm rot="10800000" flipV="1">
            <a:off x="1900574" y="3201374"/>
            <a:ext cx="4514254" cy="190086"/>
          </a:xfrm>
          <a:prstGeom prst="bentConnector3">
            <a:avLst>
              <a:gd name="adj1" fmla="val 77585"/>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9" idx="1"/>
            <a:endCxn id="8" idx="3"/>
          </p:cNvCxnSpPr>
          <p:nvPr/>
        </p:nvCxnSpPr>
        <p:spPr>
          <a:xfrm rot="10800000" flipV="1">
            <a:off x="1837577" y="2357642"/>
            <a:ext cx="4273440" cy="273358"/>
          </a:xfrm>
          <a:prstGeom prst="bentConnector3">
            <a:avLst>
              <a:gd name="adj1" fmla="val 50000"/>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23888" y="6578"/>
            <a:ext cx="7886700" cy="825044"/>
          </a:xfrm>
        </p:spPr>
        <p:txBody>
          <a:bodyPr>
            <a:noAutofit/>
          </a:bodyPr>
          <a:lstStyle/>
          <a:p>
            <a:pPr algn="ctr"/>
            <a:r>
              <a:rPr lang="en-US" dirty="0" smtClean="0"/>
              <a:t>Transition Timeline</a:t>
            </a:r>
            <a:endParaRPr lang="en-US" dirty="0"/>
          </a:p>
        </p:txBody>
      </p:sp>
      <p:pic>
        <p:nvPicPr>
          <p:cNvPr id="3" name="Picture 2"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103" y="-40947"/>
            <a:ext cx="8810897" cy="4957368"/>
          </a:xfrm>
          <a:prstGeom prst="rect">
            <a:avLst/>
          </a:prstGeom>
        </p:spPr>
      </p:pic>
      <p:sp>
        <p:nvSpPr>
          <p:cNvPr id="5" name="Rounded Rectangle 4"/>
          <p:cNvSpPr/>
          <p:nvPr/>
        </p:nvSpPr>
        <p:spPr>
          <a:xfrm>
            <a:off x="759026" y="132382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STL</a:t>
            </a:r>
          </a:p>
        </p:txBody>
      </p:sp>
      <p:sp>
        <p:nvSpPr>
          <p:cNvPr id="6" name="Rounded Rectangle 5"/>
          <p:cNvSpPr/>
          <p:nvPr/>
        </p:nvSpPr>
        <p:spPr>
          <a:xfrm>
            <a:off x="4780375" y="1320650"/>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MB</a:t>
            </a:r>
            <a:endParaRPr lang="en-US" sz="1200" dirty="0"/>
          </a:p>
        </p:txBody>
      </p:sp>
      <p:sp>
        <p:nvSpPr>
          <p:cNvPr id="7" name="Rounded Rectangle 6"/>
          <p:cNvSpPr/>
          <p:nvPr/>
        </p:nvSpPr>
        <p:spPr>
          <a:xfrm>
            <a:off x="1211412" y="192189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PAC</a:t>
            </a:r>
          </a:p>
        </p:txBody>
      </p:sp>
      <p:sp>
        <p:nvSpPr>
          <p:cNvPr id="8" name="Rounded Rectangle 7"/>
          <p:cNvSpPr/>
          <p:nvPr/>
        </p:nvSpPr>
        <p:spPr>
          <a:xfrm>
            <a:off x="1211412" y="244091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a:t>
            </a:r>
          </a:p>
        </p:txBody>
      </p:sp>
      <p:sp>
        <p:nvSpPr>
          <p:cNvPr id="9" name="Rounded Rectangle 8"/>
          <p:cNvSpPr/>
          <p:nvPr/>
        </p:nvSpPr>
        <p:spPr>
          <a:xfrm>
            <a:off x="6111017" y="216755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VN</a:t>
            </a:r>
            <a:endParaRPr lang="en-US" sz="1200" dirty="0"/>
          </a:p>
        </p:txBody>
      </p:sp>
      <p:sp>
        <p:nvSpPr>
          <p:cNvPr id="10" name="Rounded Rectangle 9"/>
          <p:cNvSpPr/>
          <p:nvPr/>
        </p:nvSpPr>
        <p:spPr>
          <a:xfrm>
            <a:off x="1721958" y="320137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PAC O/P</a:t>
            </a:r>
            <a:endParaRPr lang="en-US" sz="1200" dirty="0"/>
          </a:p>
        </p:txBody>
      </p:sp>
      <p:sp>
        <p:nvSpPr>
          <p:cNvPr id="11" name="Rounded Rectangle 10"/>
          <p:cNvSpPr/>
          <p:nvPr/>
        </p:nvSpPr>
        <p:spPr>
          <a:xfrm>
            <a:off x="1721958" y="3723400"/>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CAL O/P</a:t>
            </a:r>
            <a:endParaRPr lang="en-US" sz="1200" dirty="0"/>
          </a:p>
        </p:txBody>
      </p:sp>
      <p:sp>
        <p:nvSpPr>
          <p:cNvPr id="12" name="Rounded Rectangle 11"/>
          <p:cNvSpPr/>
          <p:nvPr/>
        </p:nvSpPr>
        <p:spPr>
          <a:xfrm>
            <a:off x="6414827" y="3011288"/>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dirty="0" smtClean="0"/>
              <a:t>VN</a:t>
            </a:r>
            <a:r>
              <a:rPr lang="en-US" sz="1200" dirty="0"/>
              <a:t/>
            </a:r>
            <a:br>
              <a:rPr lang="en-US" sz="1200" dirty="0"/>
            </a:br>
            <a:r>
              <a:rPr lang="en-US" sz="1200" dirty="0"/>
              <a:t>MOB</a:t>
            </a:r>
          </a:p>
        </p:txBody>
      </p:sp>
      <p:sp>
        <p:nvSpPr>
          <p:cNvPr id="13" name="Rounded Rectangle 12"/>
          <p:cNvSpPr/>
          <p:nvPr/>
        </p:nvSpPr>
        <p:spPr>
          <a:xfrm>
            <a:off x="7046327" y="3471898"/>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PAC</a:t>
            </a:r>
            <a:endParaRPr lang="en-US" sz="1200" dirty="0"/>
          </a:p>
        </p:txBody>
      </p:sp>
      <p:sp>
        <p:nvSpPr>
          <p:cNvPr id="14" name="Rounded Rectangle 13"/>
          <p:cNvSpPr/>
          <p:nvPr/>
        </p:nvSpPr>
        <p:spPr>
          <a:xfrm>
            <a:off x="7046327" y="391348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MB</a:t>
            </a:r>
            <a:endParaRPr lang="en-US" sz="1200" dirty="0"/>
          </a:p>
        </p:txBody>
      </p:sp>
      <p:sp>
        <p:nvSpPr>
          <p:cNvPr id="15" name="Rounded Rectangle 14"/>
          <p:cNvSpPr/>
          <p:nvPr/>
        </p:nvSpPr>
        <p:spPr>
          <a:xfrm>
            <a:off x="7046327" y="435507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DAV</a:t>
            </a:r>
            <a:endParaRPr lang="en-US" sz="1200" dirty="0"/>
          </a:p>
        </p:txBody>
      </p:sp>
      <p:sp>
        <p:nvSpPr>
          <p:cNvPr id="17" name="2017"/>
          <p:cNvSpPr txBox="1"/>
          <p:nvPr/>
        </p:nvSpPr>
        <p:spPr>
          <a:xfrm>
            <a:off x="1760803" y="860865"/>
            <a:ext cx="1159206" cy="369332"/>
          </a:xfrm>
          <a:prstGeom prst="rect">
            <a:avLst/>
          </a:prstGeom>
          <a:noFill/>
        </p:spPr>
        <p:txBody>
          <a:bodyPr wrap="square" rtlCol="0">
            <a:spAutoFit/>
          </a:bodyPr>
          <a:lstStyle/>
          <a:p>
            <a:r>
              <a:rPr lang="en-US" sz="1800" b="1" dirty="0">
                <a:solidFill>
                  <a:srgbClr val="00AAA0"/>
                </a:solidFill>
                <a:latin typeface="+mj-lt"/>
              </a:rPr>
              <a:t>2017</a:t>
            </a:r>
          </a:p>
        </p:txBody>
      </p:sp>
      <p:sp>
        <p:nvSpPr>
          <p:cNvPr id="18" name="2018"/>
          <p:cNvSpPr txBox="1"/>
          <p:nvPr/>
        </p:nvSpPr>
        <p:spPr>
          <a:xfrm>
            <a:off x="3590461" y="860865"/>
            <a:ext cx="1159206" cy="369332"/>
          </a:xfrm>
          <a:prstGeom prst="rect">
            <a:avLst/>
          </a:prstGeom>
          <a:noFill/>
        </p:spPr>
        <p:txBody>
          <a:bodyPr wrap="square" rtlCol="0">
            <a:spAutoFit/>
          </a:bodyPr>
          <a:lstStyle/>
          <a:p>
            <a:r>
              <a:rPr lang="en-US" sz="1800" b="1" dirty="0">
                <a:solidFill>
                  <a:srgbClr val="00AAA0"/>
                </a:solidFill>
                <a:latin typeface="+mj-lt"/>
              </a:rPr>
              <a:t>2018</a:t>
            </a:r>
          </a:p>
        </p:txBody>
      </p:sp>
      <p:sp>
        <p:nvSpPr>
          <p:cNvPr id="19" name="2019"/>
          <p:cNvSpPr txBox="1"/>
          <p:nvPr/>
        </p:nvSpPr>
        <p:spPr>
          <a:xfrm>
            <a:off x="5450199" y="860865"/>
            <a:ext cx="1159206" cy="369332"/>
          </a:xfrm>
          <a:prstGeom prst="rect">
            <a:avLst/>
          </a:prstGeom>
          <a:noFill/>
        </p:spPr>
        <p:txBody>
          <a:bodyPr wrap="square" rtlCol="0">
            <a:spAutoFit/>
          </a:bodyPr>
          <a:lstStyle/>
          <a:p>
            <a:r>
              <a:rPr lang="en-US" sz="1800" b="1" dirty="0">
                <a:solidFill>
                  <a:srgbClr val="00AAA0"/>
                </a:solidFill>
                <a:latin typeface="+mj-lt"/>
              </a:rPr>
              <a:t>2019</a:t>
            </a:r>
          </a:p>
        </p:txBody>
      </p:sp>
      <p:sp>
        <p:nvSpPr>
          <p:cNvPr id="20" name="2020"/>
          <p:cNvSpPr txBox="1"/>
          <p:nvPr/>
        </p:nvSpPr>
        <p:spPr>
          <a:xfrm>
            <a:off x="7279229" y="860865"/>
            <a:ext cx="1159206" cy="369332"/>
          </a:xfrm>
          <a:prstGeom prst="rect">
            <a:avLst/>
          </a:prstGeom>
          <a:noFill/>
        </p:spPr>
        <p:txBody>
          <a:bodyPr wrap="square" rtlCol="0">
            <a:spAutoFit/>
          </a:bodyPr>
          <a:lstStyle/>
          <a:p>
            <a:r>
              <a:rPr lang="en-US" sz="1800" b="1" dirty="0">
                <a:solidFill>
                  <a:srgbClr val="00AAA0"/>
                </a:solidFill>
                <a:latin typeface="+mj-lt"/>
              </a:rPr>
              <a:t>2020</a:t>
            </a:r>
            <a:endParaRPr lang="en-US" sz="1200" b="1" dirty="0">
              <a:solidFill>
                <a:srgbClr val="00AAA0"/>
              </a:solidFill>
              <a:latin typeface="+mj-lt"/>
            </a:endParaRPr>
          </a:p>
        </p:txBody>
      </p:sp>
      <p:cxnSp>
        <p:nvCxnSpPr>
          <p:cNvPr id="54" name="Elbow Connector 53"/>
          <p:cNvCxnSpPr>
            <a:stCxn id="6" idx="1"/>
            <a:endCxn id="5" idx="3"/>
          </p:cNvCxnSpPr>
          <p:nvPr/>
        </p:nvCxnSpPr>
        <p:spPr>
          <a:xfrm rot="10800000" flipV="1">
            <a:off x="1385192" y="1510736"/>
            <a:ext cx="3395183" cy="3174"/>
          </a:xfrm>
          <a:prstGeom prst="bentConnector3">
            <a:avLst>
              <a:gd name="adj1" fmla="val 50000"/>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5" idx="1"/>
            <a:endCxn id="11" idx="3"/>
          </p:cNvCxnSpPr>
          <p:nvPr/>
        </p:nvCxnSpPr>
        <p:spPr>
          <a:xfrm rot="10800000">
            <a:off x="2348123" y="3913486"/>
            <a:ext cx="4698204" cy="631674"/>
          </a:xfrm>
          <a:prstGeom prst="bentConnector3">
            <a:avLst>
              <a:gd name="adj1" fmla="val 87837"/>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977974" y="1700822"/>
            <a:ext cx="802401" cy="411160"/>
          </a:xfrm>
          <a:prstGeom prst="straightConnector1">
            <a:avLst/>
          </a:prstGeom>
          <a:ln w="28575">
            <a:solidFill>
              <a:srgbClr val="305256"/>
            </a:solidFill>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86394" y="729961"/>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182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Service Locations</a:t>
            </a:r>
            <a:endParaRPr lang="en-US" dirty="0">
              <a:latin typeface="Minion Pro" panose="02040503050306020203"/>
            </a:endParaRPr>
          </a:p>
        </p:txBody>
      </p:sp>
      <p:sp>
        <p:nvSpPr>
          <p:cNvPr id="5" name="Text Placeholder 4"/>
          <p:cNvSpPr>
            <a:spLocks noGrp="1"/>
          </p:cNvSpPr>
          <p:nvPr>
            <p:ph type="body" idx="1"/>
          </p:nvPr>
        </p:nvSpPr>
        <p:spPr/>
        <p:txBody>
          <a:bodyPr/>
          <a:lstStyle/>
          <a:p>
            <a:r>
              <a:rPr lang="en-US" dirty="0" smtClean="0"/>
              <a:t>Where will I work?</a:t>
            </a:r>
            <a:endParaRPr lang="en-US" dirty="0"/>
          </a:p>
        </p:txBody>
      </p:sp>
      <p:cxnSp>
        <p:nvCxnSpPr>
          <p:cNvPr id="6" name="Straight Connector 5"/>
          <p:cNvCxnSpPr/>
          <p:nvPr/>
        </p:nvCxnSpPr>
        <p:spPr>
          <a:xfrm>
            <a:off x="586394" y="3281137"/>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77945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1199916" y="4989440"/>
            <a:ext cx="8026380" cy="2"/>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1097281" y="4050792"/>
            <a:ext cx="8046720" cy="1047649"/>
          </a:xfrm>
        </p:spPr>
        <p:txBody>
          <a:bodyPr>
            <a:normAutofit/>
          </a:bodyPr>
          <a:lstStyle/>
          <a:p>
            <a:r>
              <a:rPr lang="en-US" sz="4400" dirty="0" smtClean="0">
                <a:latin typeface="Minion Pro" panose="02040503050306020203" pitchFamily="18" charset="0"/>
              </a:rPr>
              <a:t>Mission Bernal </a:t>
            </a:r>
            <a:r>
              <a:rPr lang="en-US" sz="4400" dirty="0" smtClean="0">
                <a:latin typeface="Minion Pro" panose="02040503050306020203" pitchFamily="18" charset="0"/>
              </a:rPr>
              <a:t>services locations</a:t>
            </a:r>
            <a:endParaRPr lang="en-US" sz="8000" dirty="0">
              <a:latin typeface="Minion Pro" panose="02040503050306020203" pitchFamily="18"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181" t="5586" r="-37" b="3643"/>
          <a:stretch/>
        </p:blipFill>
        <p:spPr>
          <a:xfrm>
            <a:off x="68487" y="54316"/>
            <a:ext cx="9075514" cy="4243363"/>
          </a:xfrm>
          <a:prstGeom prst="rect">
            <a:avLst/>
          </a:prstGeom>
        </p:spPr>
      </p:pic>
    </p:spTree>
    <p:extLst>
      <p:ext uri="{BB962C8B-B14F-4D97-AF65-F5344CB8AC3E}">
        <p14:creationId xmlns:p14="http://schemas.microsoft.com/office/powerpoint/2010/main" val="3575658370"/>
      </p:ext>
    </p:extLst>
  </p:cSld>
  <p:clrMapOvr>
    <a:masterClrMapping/>
  </p:clrMapOvr>
  <p:transition>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9" y="2"/>
            <a:ext cx="9141712" cy="5143498"/>
          </a:xfrm>
          <a:prstGeom prst="rect">
            <a:avLst/>
          </a:prstGeom>
        </p:spPr>
      </p:pic>
      <p:sp>
        <p:nvSpPr>
          <p:cNvPr id="3" name="Title 2"/>
          <p:cNvSpPr>
            <a:spLocks noGrp="1"/>
          </p:cNvSpPr>
          <p:nvPr>
            <p:ph type="title"/>
          </p:nvPr>
        </p:nvSpPr>
        <p:spPr>
          <a:xfrm>
            <a:off x="299544" y="3166457"/>
            <a:ext cx="1014425" cy="484863"/>
          </a:xfrm>
        </p:spPr>
        <p:txBody>
          <a:bodyPr/>
          <a:lstStyle/>
          <a:p>
            <a:r>
              <a:rPr lang="en-US" sz="1600" dirty="0" smtClean="0"/>
              <a:t>27</a:t>
            </a:r>
            <a:r>
              <a:rPr lang="en-US" sz="1600" baseline="30000" dirty="0" smtClean="0"/>
              <a:t>th</a:t>
            </a:r>
            <a:r>
              <a:rPr lang="en-US" sz="1600" dirty="0" smtClean="0"/>
              <a:t> Street</a:t>
            </a:r>
            <a:endParaRPr lang="en-US" sz="1600" dirty="0"/>
          </a:p>
        </p:txBody>
      </p:sp>
      <p:sp>
        <p:nvSpPr>
          <p:cNvPr id="5" name="Title 2"/>
          <p:cNvSpPr txBox="1">
            <a:spLocks/>
          </p:cNvSpPr>
          <p:nvPr/>
        </p:nvSpPr>
        <p:spPr>
          <a:xfrm>
            <a:off x="8133611" y="3235806"/>
            <a:ext cx="977735" cy="852799"/>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sz="1600" dirty="0" smtClean="0"/>
              <a:t>Cesar</a:t>
            </a:r>
          </a:p>
          <a:p>
            <a:pPr fontAlgn="auto">
              <a:spcAft>
                <a:spcPts val="0"/>
              </a:spcAft>
            </a:pPr>
            <a:r>
              <a:rPr lang="en-US" sz="1600" dirty="0" smtClean="0"/>
              <a:t>Chavez</a:t>
            </a:r>
            <a:endParaRPr lang="en-US" sz="1600" dirty="0"/>
          </a:p>
        </p:txBody>
      </p:sp>
      <p:sp>
        <p:nvSpPr>
          <p:cNvPr id="6" name="TextBox 5"/>
          <p:cNvSpPr txBox="1"/>
          <p:nvPr/>
        </p:nvSpPr>
        <p:spPr>
          <a:xfrm>
            <a:off x="1614791" y="4299626"/>
            <a:ext cx="6264613" cy="338554"/>
          </a:xfrm>
          <a:prstGeom prst="rect">
            <a:avLst/>
          </a:prstGeom>
          <a:noFill/>
        </p:spPr>
        <p:txBody>
          <a:bodyPr wrap="square" rtlCol="0">
            <a:spAutoFit/>
          </a:bodyPr>
          <a:lstStyle/>
          <a:p>
            <a:r>
              <a:rPr lang="en-US" b="1" dirty="0">
                <a:solidFill>
                  <a:schemeClr val="bg1"/>
                </a:solidFill>
              </a:rPr>
              <a:t>Go to CPMC2020.org for Virtual </a:t>
            </a:r>
            <a:r>
              <a:rPr lang="en-US" b="1" dirty="0" smtClean="0">
                <a:solidFill>
                  <a:schemeClr val="bg1"/>
                </a:solidFill>
              </a:rPr>
              <a:t>Reality Views of Departments</a:t>
            </a:r>
            <a:endParaRPr lang="en-US" b="1" dirty="0">
              <a:solidFill>
                <a:schemeClr val="bg1"/>
              </a:solidFill>
            </a:endParaRPr>
          </a:p>
        </p:txBody>
      </p:sp>
    </p:spTree>
    <p:extLst>
      <p:ext uri="{BB962C8B-B14F-4D97-AF65-F5344CB8AC3E}">
        <p14:creationId xmlns:p14="http://schemas.microsoft.com/office/powerpoint/2010/main" val="235031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BS Text"/>
          <p:cNvSpPr txBox="1"/>
          <p:nvPr/>
        </p:nvSpPr>
        <p:spPr>
          <a:xfrm>
            <a:off x="652548" y="2735209"/>
            <a:ext cx="8164073" cy="865204"/>
          </a:xfrm>
          <a:prstGeom prst="rect">
            <a:avLst/>
          </a:prstGeom>
          <a:noFill/>
        </p:spPr>
        <p:txBody>
          <a:bodyPr wrap="square" lIns="91425" tIns="45712" rIns="91425" bIns="45712" numCol="2" spcCol="274320" rtlCol="0">
            <a:noAutofit/>
          </a:bodyPr>
          <a:lstStyle/>
          <a:p>
            <a:r>
              <a:rPr lang="en-US" dirty="0" smtClean="0">
                <a:solidFill>
                  <a:srgbClr val="524F50"/>
                </a:solidFill>
              </a:rPr>
              <a:t>ENT</a:t>
            </a:r>
            <a:endParaRPr lang="en-US" dirty="0">
              <a:solidFill>
                <a:srgbClr val="524F50"/>
              </a:solidFill>
            </a:endParaRPr>
          </a:p>
          <a:p>
            <a:r>
              <a:rPr lang="en-US" dirty="0" smtClean="0">
                <a:solidFill>
                  <a:srgbClr val="524F50"/>
                </a:solidFill>
              </a:rPr>
              <a:t>General &amp; Vascular Surgery</a:t>
            </a:r>
            <a:endParaRPr lang="en-US" dirty="0">
              <a:solidFill>
                <a:srgbClr val="524F50"/>
              </a:solidFill>
            </a:endParaRPr>
          </a:p>
          <a:p>
            <a:r>
              <a:rPr lang="en-US" dirty="0">
                <a:solidFill>
                  <a:srgbClr val="524F50"/>
                </a:solidFill>
              </a:rPr>
              <a:t>Gynecology</a:t>
            </a:r>
          </a:p>
          <a:p>
            <a:r>
              <a:rPr lang="en-US" dirty="0" smtClean="0">
                <a:solidFill>
                  <a:srgbClr val="524F50"/>
                </a:solidFill>
              </a:rPr>
              <a:t>Ophthalmology</a:t>
            </a:r>
          </a:p>
          <a:p>
            <a:r>
              <a:rPr lang="en-US" dirty="0" smtClean="0">
                <a:solidFill>
                  <a:srgbClr val="524F50"/>
                </a:solidFill>
              </a:rPr>
              <a:t>Orthopedics</a:t>
            </a:r>
          </a:p>
          <a:p>
            <a:r>
              <a:rPr lang="en-US" dirty="0" smtClean="0">
                <a:solidFill>
                  <a:srgbClr val="524F50"/>
                </a:solidFill>
              </a:rPr>
              <a:t>Urology</a:t>
            </a:r>
            <a:endParaRPr lang="en-US" dirty="0">
              <a:solidFill>
                <a:srgbClr val="524F50"/>
              </a:solidFill>
            </a:endParaRPr>
          </a:p>
        </p:txBody>
      </p:sp>
      <p:cxnSp>
        <p:nvCxnSpPr>
          <p:cNvPr id="9" name="Straight Connector 8"/>
          <p:cNvCxnSpPr/>
          <p:nvPr/>
        </p:nvCxnSpPr>
        <p:spPr>
          <a:xfrm>
            <a:off x="586394" y="902645"/>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8" y="299982"/>
            <a:ext cx="7886700" cy="709667"/>
          </a:xfrm>
        </p:spPr>
        <p:txBody>
          <a:bodyPr>
            <a:normAutofit/>
          </a:bodyPr>
          <a:lstStyle/>
          <a:p>
            <a:r>
              <a:rPr lang="en-US" dirty="0"/>
              <a:t>Mission </a:t>
            </a:r>
            <a:r>
              <a:rPr lang="en-US" dirty="0" smtClean="0"/>
              <a:t>Bernal: Services I</a:t>
            </a:r>
            <a:endParaRPr lang="en-US" dirty="0"/>
          </a:p>
        </p:txBody>
      </p:sp>
      <p:sp>
        <p:nvSpPr>
          <p:cNvPr id="2" name="TextBox 1"/>
          <p:cNvSpPr txBox="1"/>
          <p:nvPr/>
        </p:nvSpPr>
        <p:spPr>
          <a:xfrm>
            <a:off x="652549" y="1037178"/>
            <a:ext cx="4492978" cy="377416"/>
          </a:xfrm>
          <a:prstGeom prst="rect">
            <a:avLst/>
          </a:prstGeom>
          <a:noFill/>
        </p:spPr>
        <p:txBody>
          <a:bodyPr wrap="square" rtlCol="0">
            <a:noAutofit/>
          </a:bodyPr>
          <a:lstStyle/>
          <a:p>
            <a:r>
              <a:rPr lang="en-US" sz="2400" dirty="0">
                <a:solidFill>
                  <a:srgbClr val="008599"/>
                </a:solidFill>
              </a:rPr>
              <a:t>Medical Services</a:t>
            </a:r>
          </a:p>
          <a:p>
            <a:endParaRPr lang="en-US" dirty="0"/>
          </a:p>
        </p:txBody>
      </p:sp>
      <p:sp>
        <p:nvSpPr>
          <p:cNvPr id="10" name="TextBox 9"/>
          <p:cNvSpPr txBox="1"/>
          <p:nvPr/>
        </p:nvSpPr>
        <p:spPr>
          <a:xfrm>
            <a:off x="652549" y="2375421"/>
            <a:ext cx="4492978" cy="371077"/>
          </a:xfrm>
          <a:prstGeom prst="rect">
            <a:avLst/>
          </a:prstGeom>
          <a:noFill/>
        </p:spPr>
        <p:txBody>
          <a:bodyPr wrap="square" rtlCol="0">
            <a:noAutofit/>
          </a:bodyPr>
          <a:lstStyle/>
          <a:p>
            <a:r>
              <a:rPr lang="en-US" sz="2400" dirty="0" smtClean="0">
                <a:solidFill>
                  <a:srgbClr val="008599"/>
                </a:solidFill>
              </a:rPr>
              <a:t>Surgical </a:t>
            </a:r>
            <a:r>
              <a:rPr lang="en-US" sz="2400" dirty="0">
                <a:solidFill>
                  <a:srgbClr val="008599"/>
                </a:solidFill>
              </a:rPr>
              <a:t>Services</a:t>
            </a:r>
          </a:p>
          <a:p>
            <a:endParaRPr lang="en-US" dirty="0"/>
          </a:p>
        </p:txBody>
      </p:sp>
      <p:sp>
        <p:nvSpPr>
          <p:cNvPr id="8" name="TextBox 7"/>
          <p:cNvSpPr txBox="1"/>
          <p:nvPr/>
        </p:nvSpPr>
        <p:spPr>
          <a:xfrm>
            <a:off x="652549" y="3980478"/>
            <a:ext cx="4492978" cy="371077"/>
          </a:xfrm>
          <a:prstGeom prst="rect">
            <a:avLst/>
          </a:prstGeom>
          <a:noFill/>
        </p:spPr>
        <p:txBody>
          <a:bodyPr wrap="square" rtlCol="0">
            <a:noAutofit/>
          </a:bodyPr>
          <a:lstStyle/>
          <a:p>
            <a:r>
              <a:rPr lang="en-US" sz="2400" dirty="0" smtClean="0">
                <a:solidFill>
                  <a:srgbClr val="008599"/>
                </a:solidFill>
              </a:rPr>
              <a:t>Obstetrics</a:t>
            </a:r>
            <a:endParaRPr lang="en-US" dirty="0"/>
          </a:p>
        </p:txBody>
      </p:sp>
      <p:sp>
        <p:nvSpPr>
          <p:cNvPr id="11" name="MBS Text"/>
          <p:cNvSpPr txBox="1"/>
          <p:nvPr/>
        </p:nvSpPr>
        <p:spPr>
          <a:xfrm>
            <a:off x="652549" y="1427388"/>
            <a:ext cx="8164073" cy="547328"/>
          </a:xfrm>
          <a:prstGeom prst="rect">
            <a:avLst/>
          </a:prstGeom>
          <a:noFill/>
        </p:spPr>
        <p:txBody>
          <a:bodyPr wrap="square" lIns="91425" tIns="45712" rIns="91425" bIns="45712" numCol="2" spcCol="274320" rtlCol="0">
            <a:noAutofit/>
          </a:bodyPr>
          <a:lstStyle/>
          <a:p>
            <a:r>
              <a:rPr lang="en-US" dirty="0" smtClean="0">
                <a:solidFill>
                  <a:srgbClr val="524F50"/>
                </a:solidFill>
              </a:rPr>
              <a:t>Critical Care</a:t>
            </a:r>
            <a:endParaRPr lang="en-US" dirty="0">
              <a:solidFill>
                <a:srgbClr val="524F50"/>
              </a:solidFill>
            </a:endParaRPr>
          </a:p>
          <a:p>
            <a:r>
              <a:rPr lang="en-US" dirty="0" smtClean="0">
                <a:solidFill>
                  <a:srgbClr val="524F50"/>
                </a:solidFill>
              </a:rPr>
              <a:t>General </a:t>
            </a:r>
            <a:r>
              <a:rPr lang="en-US" dirty="0">
                <a:solidFill>
                  <a:srgbClr val="524F50"/>
                </a:solidFill>
              </a:rPr>
              <a:t>Medicine</a:t>
            </a:r>
          </a:p>
          <a:p>
            <a:r>
              <a:rPr lang="en-US" dirty="0">
                <a:solidFill>
                  <a:srgbClr val="524F50"/>
                </a:solidFill>
              </a:rPr>
              <a:t>Geriatrics </a:t>
            </a:r>
            <a:endParaRPr lang="en-US" dirty="0" smtClean="0">
              <a:solidFill>
                <a:srgbClr val="524F50"/>
              </a:solidFill>
            </a:endParaRPr>
          </a:p>
          <a:p>
            <a:r>
              <a:rPr lang="en-US" dirty="0" smtClean="0">
                <a:solidFill>
                  <a:srgbClr val="524F50"/>
                </a:solidFill>
              </a:rPr>
              <a:t>Medical Sub-Specialties</a:t>
            </a:r>
            <a:endParaRPr lang="en-US" sz="2400" dirty="0">
              <a:solidFill>
                <a:srgbClr val="524F50"/>
              </a:solidFill>
            </a:endParaRPr>
          </a:p>
        </p:txBody>
      </p:sp>
    </p:spTree>
    <p:extLst>
      <p:ext uri="{BB962C8B-B14F-4D97-AF65-F5344CB8AC3E}">
        <p14:creationId xmlns:p14="http://schemas.microsoft.com/office/powerpoint/2010/main" val="2193392966"/>
      </p:ext>
    </p:extLst>
  </p:cSld>
  <p:clrMapOvr>
    <a:masterClrMapping/>
  </p:clrMapOvr>
  <p:transition>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BS Text"/>
          <p:cNvSpPr txBox="1"/>
          <p:nvPr/>
        </p:nvSpPr>
        <p:spPr>
          <a:xfrm>
            <a:off x="652549" y="3290050"/>
            <a:ext cx="8164073" cy="920703"/>
          </a:xfrm>
          <a:prstGeom prst="rect">
            <a:avLst/>
          </a:prstGeom>
          <a:noFill/>
        </p:spPr>
        <p:txBody>
          <a:bodyPr wrap="square" lIns="91425" tIns="45712" rIns="91425" bIns="45712" numCol="3" spcCol="274320" rtlCol="0">
            <a:noAutofit/>
          </a:bodyPr>
          <a:lstStyle/>
          <a:p>
            <a:r>
              <a:rPr lang="en-US" dirty="0">
                <a:solidFill>
                  <a:srgbClr val="524F50"/>
                </a:solidFill>
              </a:rPr>
              <a:t>Admin</a:t>
            </a:r>
          </a:p>
          <a:p>
            <a:r>
              <a:rPr lang="en-US" dirty="0">
                <a:solidFill>
                  <a:srgbClr val="524F50"/>
                </a:solidFill>
              </a:rPr>
              <a:t>Care Coordination</a:t>
            </a:r>
          </a:p>
          <a:p>
            <a:r>
              <a:rPr lang="en-US" dirty="0">
                <a:solidFill>
                  <a:srgbClr val="524F50"/>
                </a:solidFill>
              </a:rPr>
              <a:t>Clinical Research</a:t>
            </a:r>
          </a:p>
          <a:p>
            <a:r>
              <a:rPr lang="en-US" dirty="0">
                <a:solidFill>
                  <a:srgbClr val="524F50"/>
                </a:solidFill>
              </a:rPr>
              <a:t>Engineering</a:t>
            </a:r>
          </a:p>
          <a:p>
            <a:r>
              <a:rPr lang="en-US" dirty="0">
                <a:solidFill>
                  <a:srgbClr val="524F50"/>
                </a:solidFill>
              </a:rPr>
              <a:t>EVS Offices</a:t>
            </a:r>
          </a:p>
          <a:p>
            <a:r>
              <a:rPr lang="en-US" dirty="0">
                <a:solidFill>
                  <a:srgbClr val="524F50"/>
                </a:solidFill>
              </a:rPr>
              <a:t>Info </a:t>
            </a:r>
            <a:r>
              <a:rPr lang="en-US" dirty="0" smtClean="0">
                <a:solidFill>
                  <a:srgbClr val="524F50"/>
                </a:solidFill>
              </a:rPr>
              <a:t>Services</a:t>
            </a:r>
            <a:endParaRPr lang="en-US" dirty="0">
              <a:solidFill>
                <a:srgbClr val="524F50"/>
              </a:solidFill>
            </a:endParaRPr>
          </a:p>
          <a:p>
            <a:r>
              <a:rPr lang="en-US" dirty="0">
                <a:solidFill>
                  <a:srgbClr val="524F50"/>
                </a:solidFill>
              </a:rPr>
              <a:t>Interpreter Services</a:t>
            </a:r>
          </a:p>
          <a:p>
            <a:r>
              <a:rPr lang="en-US" dirty="0" smtClean="0">
                <a:solidFill>
                  <a:srgbClr val="524F50"/>
                </a:solidFill>
              </a:rPr>
              <a:t>Pharmacy</a:t>
            </a:r>
          </a:p>
          <a:p>
            <a:r>
              <a:rPr lang="en-US" dirty="0" smtClean="0">
                <a:solidFill>
                  <a:srgbClr val="524F50"/>
                </a:solidFill>
              </a:rPr>
              <a:t>Scheduling</a:t>
            </a:r>
            <a:endParaRPr lang="en-US" dirty="0">
              <a:solidFill>
                <a:srgbClr val="524F50"/>
              </a:solidFill>
            </a:endParaRPr>
          </a:p>
          <a:p>
            <a:r>
              <a:rPr lang="en-US" dirty="0">
                <a:solidFill>
                  <a:srgbClr val="524F50"/>
                </a:solidFill>
              </a:rPr>
              <a:t>Volunteer Office</a:t>
            </a:r>
          </a:p>
        </p:txBody>
      </p:sp>
      <p:cxnSp>
        <p:nvCxnSpPr>
          <p:cNvPr id="9" name="Straight Connector 8"/>
          <p:cNvCxnSpPr/>
          <p:nvPr/>
        </p:nvCxnSpPr>
        <p:spPr>
          <a:xfrm>
            <a:off x="586394" y="902645"/>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8" y="299982"/>
            <a:ext cx="7886700" cy="709667"/>
          </a:xfrm>
        </p:spPr>
        <p:txBody>
          <a:bodyPr>
            <a:normAutofit/>
          </a:bodyPr>
          <a:lstStyle/>
          <a:p>
            <a:r>
              <a:rPr lang="en-US" dirty="0" smtClean="0"/>
              <a:t>Mission Bernal: Services II</a:t>
            </a:r>
            <a:endParaRPr lang="en-US" dirty="0"/>
          </a:p>
        </p:txBody>
      </p:sp>
      <p:sp>
        <p:nvSpPr>
          <p:cNvPr id="2" name="TextBox 1"/>
          <p:cNvSpPr txBox="1"/>
          <p:nvPr/>
        </p:nvSpPr>
        <p:spPr>
          <a:xfrm>
            <a:off x="652549" y="2922419"/>
            <a:ext cx="5477318" cy="377416"/>
          </a:xfrm>
          <a:prstGeom prst="rect">
            <a:avLst/>
          </a:prstGeom>
          <a:noFill/>
        </p:spPr>
        <p:txBody>
          <a:bodyPr wrap="square" rtlCol="0">
            <a:noAutofit/>
          </a:bodyPr>
          <a:lstStyle/>
          <a:p>
            <a:r>
              <a:rPr lang="en-US" sz="2400" dirty="0" smtClean="0">
                <a:solidFill>
                  <a:srgbClr val="008599"/>
                </a:solidFill>
              </a:rPr>
              <a:t>Support/Admin Services</a:t>
            </a:r>
            <a:endParaRPr lang="en-US" dirty="0"/>
          </a:p>
        </p:txBody>
      </p:sp>
      <p:sp>
        <p:nvSpPr>
          <p:cNvPr id="12" name="MBS Text"/>
          <p:cNvSpPr txBox="1"/>
          <p:nvPr/>
        </p:nvSpPr>
        <p:spPr>
          <a:xfrm>
            <a:off x="652548" y="1403109"/>
            <a:ext cx="8164074" cy="1217192"/>
          </a:xfrm>
          <a:prstGeom prst="rect">
            <a:avLst/>
          </a:prstGeom>
          <a:noFill/>
        </p:spPr>
        <p:txBody>
          <a:bodyPr wrap="square" lIns="91425" tIns="45712" rIns="91425" bIns="45712" numCol="3" spcCol="274320" rtlCol="0">
            <a:noAutofit/>
          </a:bodyPr>
          <a:lstStyle/>
          <a:p>
            <a:r>
              <a:rPr lang="en-US" dirty="0" smtClean="0">
                <a:solidFill>
                  <a:srgbClr val="524F50"/>
                </a:solidFill>
              </a:rPr>
              <a:t>Emergency </a:t>
            </a:r>
          </a:p>
          <a:p>
            <a:r>
              <a:rPr lang="en-US" dirty="0" smtClean="0">
                <a:solidFill>
                  <a:srgbClr val="524F50"/>
                </a:solidFill>
              </a:rPr>
              <a:t>Antepartum Testing </a:t>
            </a:r>
          </a:p>
          <a:p>
            <a:r>
              <a:rPr lang="en-US" dirty="0" smtClean="0">
                <a:solidFill>
                  <a:srgbClr val="524F50"/>
                </a:solidFill>
              </a:rPr>
              <a:t>Breast Health</a:t>
            </a:r>
          </a:p>
          <a:p>
            <a:r>
              <a:rPr lang="en-US" dirty="0" smtClean="0">
                <a:solidFill>
                  <a:srgbClr val="524F50"/>
                </a:solidFill>
              </a:rPr>
              <a:t>Cardiac Rehab</a:t>
            </a:r>
          </a:p>
          <a:p>
            <a:r>
              <a:rPr lang="en-US" dirty="0" smtClean="0">
                <a:solidFill>
                  <a:srgbClr val="524F50"/>
                </a:solidFill>
              </a:rPr>
              <a:t>Chapel</a:t>
            </a:r>
          </a:p>
          <a:p>
            <a:r>
              <a:rPr lang="en-US" dirty="0" smtClean="0">
                <a:solidFill>
                  <a:srgbClr val="524F50"/>
                </a:solidFill>
              </a:rPr>
              <a:t>Diabetes Center</a:t>
            </a:r>
          </a:p>
          <a:p>
            <a:r>
              <a:rPr lang="en-US" dirty="0" smtClean="0">
                <a:solidFill>
                  <a:srgbClr val="524F50"/>
                </a:solidFill>
              </a:rPr>
              <a:t>Non-Invasive Cardiology </a:t>
            </a:r>
          </a:p>
          <a:p>
            <a:r>
              <a:rPr lang="en-US" dirty="0" smtClean="0">
                <a:solidFill>
                  <a:srgbClr val="524F50"/>
                </a:solidFill>
              </a:rPr>
              <a:t>Lab/Pathology</a:t>
            </a:r>
          </a:p>
          <a:p>
            <a:r>
              <a:rPr lang="en-US" dirty="0" smtClean="0">
                <a:solidFill>
                  <a:srgbClr val="524F50"/>
                </a:solidFill>
              </a:rPr>
              <a:t>Newborn Connections</a:t>
            </a:r>
          </a:p>
          <a:p>
            <a:r>
              <a:rPr lang="en-US" dirty="0" smtClean="0">
                <a:solidFill>
                  <a:srgbClr val="524F50"/>
                </a:solidFill>
              </a:rPr>
              <a:t>Pulmonary Function Lab</a:t>
            </a:r>
          </a:p>
          <a:p>
            <a:r>
              <a:rPr lang="en-US" dirty="0">
                <a:solidFill>
                  <a:srgbClr val="524F50"/>
                </a:solidFill>
              </a:rPr>
              <a:t>Pulmonary Rehab</a:t>
            </a:r>
          </a:p>
          <a:p>
            <a:r>
              <a:rPr lang="en-US" dirty="0" smtClean="0">
                <a:solidFill>
                  <a:srgbClr val="524F50"/>
                </a:solidFill>
              </a:rPr>
              <a:t>Specialty Clinic &amp; HCC</a:t>
            </a:r>
            <a:endParaRPr lang="en-US" dirty="0">
              <a:solidFill>
                <a:srgbClr val="524F50"/>
              </a:solidFill>
            </a:endParaRPr>
          </a:p>
          <a:p>
            <a:r>
              <a:rPr lang="en-US" dirty="0" smtClean="0">
                <a:solidFill>
                  <a:srgbClr val="524F50"/>
                </a:solidFill>
              </a:rPr>
              <a:t>Radiology</a:t>
            </a:r>
            <a:endParaRPr lang="en-US" dirty="0">
              <a:solidFill>
                <a:srgbClr val="524F50"/>
              </a:solidFill>
            </a:endParaRPr>
          </a:p>
        </p:txBody>
      </p:sp>
      <p:sp>
        <p:nvSpPr>
          <p:cNvPr id="14" name="TextBox 13"/>
          <p:cNvSpPr txBox="1"/>
          <p:nvPr/>
        </p:nvSpPr>
        <p:spPr>
          <a:xfrm>
            <a:off x="652549" y="1037178"/>
            <a:ext cx="7204518" cy="371077"/>
          </a:xfrm>
          <a:prstGeom prst="rect">
            <a:avLst/>
          </a:prstGeom>
          <a:noFill/>
        </p:spPr>
        <p:txBody>
          <a:bodyPr wrap="square" rtlCol="0">
            <a:noAutofit/>
          </a:bodyPr>
          <a:lstStyle/>
          <a:p>
            <a:r>
              <a:rPr lang="en-US" sz="2400" dirty="0">
                <a:solidFill>
                  <a:srgbClr val="008599"/>
                </a:solidFill>
              </a:rPr>
              <a:t>Additional Patient </a:t>
            </a:r>
            <a:r>
              <a:rPr lang="en-US" sz="2400" dirty="0" smtClean="0">
                <a:solidFill>
                  <a:srgbClr val="008599"/>
                </a:solidFill>
              </a:rPr>
              <a:t>Services</a:t>
            </a:r>
            <a:endParaRPr lang="en-US" sz="2400" dirty="0">
              <a:solidFill>
                <a:srgbClr val="008599"/>
              </a:solidFill>
            </a:endParaRPr>
          </a:p>
        </p:txBody>
      </p:sp>
    </p:spTree>
    <p:extLst>
      <p:ext uri="{BB962C8B-B14F-4D97-AF65-F5344CB8AC3E}">
        <p14:creationId xmlns:p14="http://schemas.microsoft.com/office/powerpoint/2010/main" val="2651681050"/>
      </p:ext>
    </p:extLst>
  </p:cSld>
  <p:clrMapOvr>
    <a:masterClrMapping/>
  </p:clrMapOvr>
  <p:transition>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smtClean="0">
                <a:solidFill>
                  <a:schemeClr val="bg1"/>
                </a:solidFill>
              </a:rPr>
              <a:t>Mary Lanier, CEO</a:t>
            </a: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1077218"/>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February 2018</a:t>
            </a:r>
            <a:r>
              <a:rPr lang="en-US" sz="1600" b="1" dirty="0" smtClean="0">
                <a:solidFill>
                  <a:schemeClr val="bg1"/>
                </a:solidFill>
                <a:latin typeface="Arial" pitchFamily="34" charset="0"/>
                <a:cs typeface="Arial" pitchFamily="34" charset="0"/>
              </a:rPr>
              <a:t> </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570208"/>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Davies Construction Updates</a:t>
            </a:r>
          </a:p>
          <a:p>
            <a:pPr algn="ctr"/>
            <a:r>
              <a:rPr lang="en-US" sz="2000" dirty="0" smtClean="0">
                <a:solidFill>
                  <a:srgbClr val="008599"/>
                </a:solidFill>
              </a:rPr>
              <a:t>Mission Bernal and Van Ness Updates</a:t>
            </a:r>
          </a:p>
          <a:p>
            <a:pPr algn="ctr"/>
            <a:r>
              <a:rPr lang="en-US" sz="2000" dirty="0" smtClean="0">
                <a:solidFill>
                  <a:srgbClr val="008599"/>
                </a:solidFill>
              </a:rPr>
              <a:t>Services </a:t>
            </a:r>
            <a:r>
              <a:rPr lang="en-US" sz="2000" dirty="0" smtClean="0">
                <a:solidFill>
                  <a:srgbClr val="008599"/>
                </a:solidFill>
              </a:rPr>
              <a:t>Locations</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Dealing with Change</a:t>
            </a:r>
            <a:endParaRPr lang="en-US" sz="2000" dirty="0" smtClean="0">
              <a:solidFill>
                <a:srgbClr val="008599"/>
              </a:solidFill>
            </a:endParaRPr>
          </a:p>
          <a:p>
            <a:pPr algn="ctr"/>
            <a:r>
              <a:rPr lang="en-US" sz="2000" dirty="0" smtClean="0">
                <a:solidFill>
                  <a:srgbClr val="008599"/>
                </a:solidFill>
              </a:rPr>
              <a:t>Campus </a:t>
            </a:r>
            <a:r>
              <a:rPr lang="en-US" sz="2000" dirty="0" smtClean="0">
                <a:solidFill>
                  <a:srgbClr val="008599"/>
                </a:solidFill>
              </a:rPr>
              <a:t>Star</a:t>
            </a:r>
            <a:endParaRPr lang="en-US" sz="2000" dirty="0" smtClean="0">
              <a:solidFill>
                <a:srgbClr val="008599"/>
              </a:solidFill>
            </a:endParaRPr>
          </a:p>
          <a:p>
            <a:pPr algn="ctr"/>
            <a:r>
              <a:rPr lang="en-US" sz="2000" dirty="0" smtClean="0">
                <a:solidFill>
                  <a:srgbClr val="008599"/>
                </a:solidFill>
              </a:rPr>
              <a:t>Community Program Profile</a:t>
            </a:r>
            <a:endParaRPr lang="en-US" sz="2000" dirty="0">
              <a:solidFill>
                <a:srgbClr val="008599"/>
              </a:solidFill>
            </a:endParaRPr>
          </a:p>
        </p:txBody>
      </p:sp>
      <p:pic>
        <p:nvPicPr>
          <p:cNvPr id="4" name="On the Road"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1750558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BS Text"/>
          <p:cNvSpPr txBox="1"/>
          <p:nvPr/>
        </p:nvSpPr>
        <p:spPr>
          <a:xfrm>
            <a:off x="652548" y="2689102"/>
            <a:ext cx="8164073" cy="603044"/>
          </a:xfrm>
          <a:prstGeom prst="rect">
            <a:avLst/>
          </a:prstGeom>
          <a:noFill/>
        </p:spPr>
        <p:txBody>
          <a:bodyPr wrap="square" lIns="91425" tIns="45712" rIns="91425" bIns="45712" numCol="3" spcCol="274320" rtlCol="0">
            <a:noAutofit/>
          </a:bodyPr>
          <a:lstStyle/>
          <a:p>
            <a:r>
              <a:rPr lang="en-US" dirty="0" smtClean="0">
                <a:solidFill>
                  <a:srgbClr val="524F50"/>
                </a:solidFill>
              </a:rPr>
              <a:t>Radiology</a:t>
            </a:r>
          </a:p>
          <a:p>
            <a:r>
              <a:rPr lang="en-US" dirty="0" smtClean="0">
                <a:solidFill>
                  <a:srgbClr val="524F50"/>
                </a:solidFill>
              </a:rPr>
              <a:t>Lab Draw</a:t>
            </a:r>
          </a:p>
          <a:p>
            <a:r>
              <a:rPr lang="en-US" dirty="0" smtClean="0">
                <a:solidFill>
                  <a:srgbClr val="524F50"/>
                </a:solidFill>
              </a:rPr>
              <a:t>MD Offices </a:t>
            </a:r>
          </a:p>
          <a:p>
            <a:r>
              <a:rPr lang="en-US" dirty="0" smtClean="0">
                <a:solidFill>
                  <a:srgbClr val="524F50"/>
                </a:solidFill>
              </a:rPr>
              <a:t>Pharmacy</a:t>
            </a:r>
          </a:p>
          <a:p>
            <a:r>
              <a:rPr lang="en-US" dirty="0" smtClean="0">
                <a:solidFill>
                  <a:srgbClr val="524F50"/>
                </a:solidFill>
              </a:rPr>
              <a:t>Specialty Clinics &amp; HCC</a:t>
            </a:r>
            <a:endParaRPr lang="en-US" dirty="0">
              <a:solidFill>
                <a:srgbClr val="524F50"/>
              </a:solidFill>
            </a:endParaRPr>
          </a:p>
        </p:txBody>
      </p:sp>
      <p:sp>
        <p:nvSpPr>
          <p:cNvPr id="15" name="MBS Text"/>
          <p:cNvSpPr txBox="1"/>
          <p:nvPr/>
        </p:nvSpPr>
        <p:spPr>
          <a:xfrm>
            <a:off x="652549" y="1427388"/>
            <a:ext cx="8164073" cy="565042"/>
          </a:xfrm>
          <a:prstGeom prst="rect">
            <a:avLst/>
          </a:prstGeom>
          <a:noFill/>
        </p:spPr>
        <p:txBody>
          <a:bodyPr wrap="square" lIns="91425" tIns="45712" rIns="91425" bIns="45712" numCol="3" spcCol="274320" rtlCol="0">
            <a:noAutofit/>
          </a:bodyPr>
          <a:lstStyle/>
          <a:p>
            <a:r>
              <a:rPr lang="en-US" dirty="0">
                <a:solidFill>
                  <a:srgbClr val="524F50"/>
                </a:solidFill>
              </a:rPr>
              <a:t>Breast Health</a:t>
            </a:r>
          </a:p>
          <a:p>
            <a:r>
              <a:rPr lang="en-US" dirty="0">
                <a:solidFill>
                  <a:srgbClr val="524F50"/>
                </a:solidFill>
              </a:rPr>
              <a:t>Chapel</a:t>
            </a:r>
          </a:p>
          <a:p>
            <a:r>
              <a:rPr lang="en-US" dirty="0">
                <a:solidFill>
                  <a:srgbClr val="524F50"/>
                </a:solidFill>
              </a:rPr>
              <a:t>Diabetes Center</a:t>
            </a:r>
          </a:p>
          <a:p>
            <a:r>
              <a:rPr lang="en-US" dirty="0">
                <a:solidFill>
                  <a:srgbClr val="524F50"/>
                </a:solidFill>
              </a:rPr>
              <a:t>EVS Offices</a:t>
            </a:r>
          </a:p>
        </p:txBody>
      </p:sp>
      <p:cxnSp>
        <p:nvCxnSpPr>
          <p:cNvPr id="9" name="Straight Connector 8"/>
          <p:cNvCxnSpPr/>
          <p:nvPr/>
        </p:nvCxnSpPr>
        <p:spPr>
          <a:xfrm>
            <a:off x="586394" y="89455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7" y="299982"/>
            <a:ext cx="8404609" cy="709667"/>
          </a:xfrm>
        </p:spPr>
        <p:txBody>
          <a:bodyPr>
            <a:noAutofit/>
          </a:bodyPr>
          <a:lstStyle/>
          <a:p>
            <a:r>
              <a:rPr lang="en-US" sz="4000" dirty="0"/>
              <a:t>Mission Bernal </a:t>
            </a:r>
            <a:r>
              <a:rPr lang="en-US" sz="4000" dirty="0" smtClean="0"/>
              <a:t>Auxiliary Buildings: I</a:t>
            </a:r>
            <a:endParaRPr lang="en-US" sz="4000" dirty="0"/>
          </a:p>
        </p:txBody>
      </p:sp>
      <p:sp>
        <p:nvSpPr>
          <p:cNvPr id="2" name="TextBox 1"/>
          <p:cNvSpPr txBox="1"/>
          <p:nvPr/>
        </p:nvSpPr>
        <p:spPr>
          <a:xfrm>
            <a:off x="652549" y="1037178"/>
            <a:ext cx="4492978" cy="377416"/>
          </a:xfrm>
          <a:prstGeom prst="rect">
            <a:avLst/>
          </a:prstGeom>
          <a:noFill/>
        </p:spPr>
        <p:txBody>
          <a:bodyPr wrap="square" rtlCol="0">
            <a:noAutofit/>
          </a:bodyPr>
          <a:lstStyle/>
          <a:p>
            <a:r>
              <a:rPr lang="en-US" sz="2400" dirty="0" smtClean="0">
                <a:solidFill>
                  <a:srgbClr val="008599"/>
                </a:solidFill>
              </a:rPr>
              <a:t>Remain at 1912 Valencia</a:t>
            </a:r>
            <a:endParaRPr lang="en-US" dirty="0"/>
          </a:p>
        </p:txBody>
      </p:sp>
      <p:sp>
        <p:nvSpPr>
          <p:cNvPr id="10" name="TextBox 9"/>
          <p:cNvSpPr txBox="1"/>
          <p:nvPr/>
        </p:nvSpPr>
        <p:spPr>
          <a:xfrm>
            <a:off x="652549" y="2329314"/>
            <a:ext cx="7249792" cy="371077"/>
          </a:xfrm>
          <a:prstGeom prst="rect">
            <a:avLst/>
          </a:prstGeom>
          <a:noFill/>
        </p:spPr>
        <p:txBody>
          <a:bodyPr wrap="square" rtlCol="0">
            <a:noAutofit/>
          </a:bodyPr>
          <a:lstStyle/>
          <a:p>
            <a:r>
              <a:rPr lang="en-US" sz="2400" dirty="0" smtClean="0">
                <a:solidFill>
                  <a:srgbClr val="008599"/>
                </a:solidFill>
              </a:rPr>
              <a:t>Remain at </a:t>
            </a:r>
            <a:r>
              <a:rPr lang="en-US" sz="2400" dirty="0" err="1" smtClean="0">
                <a:solidFill>
                  <a:srgbClr val="008599"/>
                </a:solidFill>
              </a:rPr>
              <a:t>Monteagle</a:t>
            </a:r>
            <a:r>
              <a:rPr lang="en-US" sz="2400" dirty="0" smtClean="0">
                <a:solidFill>
                  <a:srgbClr val="008599"/>
                </a:solidFill>
              </a:rPr>
              <a:t> / 1580 Valencia</a:t>
            </a:r>
            <a:endParaRPr lang="en-US" dirty="0"/>
          </a:p>
        </p:txBody>
      </p:sp>
    </p:spTree>
    <p:extLst>
      <p:ext uri="{BB962C8B-B14F-4D97-AF65-F5344CB8AC3E}">
        <p14:creationId xmlns:p14="http://schemas.microsoft.com/office/powerpoint/2010/main" val="3093881530"/>
      </p:ext>
    </p:extLst>
  </p:cSld>
  <p:clrMapOvr>
    <a:masterClrMapping/>
  </p:clrMapOvr>
  <p:transition>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BS Text"/>
          <p:cNvSpPr txBox="1"/>
          <p:nvPr/>
        </p:nvSpPr>
        <p:spPr>
          <a:xfrm>
            <a:off x="652548" y="2588894"/>
            <a:ext cx="8164073" cy="689732"/>
          </a:xfrm>
          <a:prstGeom prst="rect">
            <a:avLst/>
          </a:prstGeom>
          <a:noFill/>
        </p:spPr>
        <p:txBody>
          <a:bodyPr wrap="square" lIns="91425" tIns="45712" rIns="91425" bIns="45712" numCol="3" spcCol="274320" rtlCol="0">
            <a:noAutofit/>
          </a:bodyPr>
          <a:lstStyle/>
          <a:p>
            <a:r>
              <a:rPr lang="en-US" dirty="0" smtClean="0">
                <a:solidFill>
                  <a:srgbClr val="524F50"/>
                </a:solidFill>
              </a:rPr>
              <a:t>Engineering</a:t>
            </a:r>
          </a:p>
          <a:p>
            <a:r>
              <a:rPr lang="en-US" dirty="0" smtClean="0">
                <a:solidFill>
                  <a:srgbClr val="524F50"/>
                </a:solidFill>
              </a:rPr>
              <a:t>Info Services</a:t>
            </a:r>
          </a:p>
          <a:p>
            <a:r>
              <a:rPr lang="en-US" dirty="0" smtClean="0">
                <a:solidFill>
                  <a:srgbClr val="524F50"/>
                </a:solidFill>
              </a:rPr>
              <a:t>Interpreter Services</a:t>
            </a:r>
          </a:p>
          <a:p>
            <a:r>
              <a:rPr lang="en-US" dirty="0" smtClean="0">
                <a:solidFill>
                  <a:srgbClr val="524F50"/>
                </a:solidFill>
              </a:rPr>
              <a:t>Newborn Connections Non-Invasive Cardiology</a:t>
            </a:r>
            <a:endParaRPr lang="en-US" dirty="0">
              <a:solidFill>
                <a:srgbClr val="524F50"/>
              </a:solidFill>
            </a:endParaRPr>
          </a:p>
        </p:txBody>
      </p:sp>
      <p:sp>
        <p:nvSpPr>
          <p:cNvPr id="15" name="MBS Text"/>
          <p:cNvSpPr txBox="1"/>
          <p:nvPr/>
        </p:nvSpPr>
        <p:spPr>
          <a:xfrm>
            <a:off x="652549" y="1427388"/>
            <a:ext cx="8164073" cy="565042"/>
          </a:xfrm>
          <a:prstGeom prst="rect">
            <a:avLst/>
          </a:prstGeom>
          <a:noFill/>
        </p:spPr>
        <p:txBody>
          <a:bodyPr wrap="square" lIns="91425" tIns="45712" rIns="91425" bIns="45712" numCol="3" spcCol="274320" rtlCol="0">
            <a:noAutofit/>
          </a:bodyPr>
          <a:lstStyle/>
          <a:p>
            <a:r>
              <a:rPr lang="en-US" dirty="0" smtClean="0">
                <a:solidFill>
                  <a:srgbClr val="524F50"/>
                </a:solidFill>
              </a:rPr>
              <a:t>Admin</a:t>
            </a:r>
          </a:p>
          <a:p>
            <a:r>
              <a:rPr lang="en-US" dirty="0" smtClean="0">
                <a:solidFill>
                  <a:srgbClr val="524F50"/>
                </a:solidFill>
              </a:rPr>
              <a:t>Care Coordination</a:t>
            </a:r>
          </a:p>
          <a:p>
            <a:r>
              <a:rPr lang="en-US" dirty="0" smtClean="0">
                <a:solidFill>
                  <a:srgbClr val="524F50"/>
                </a:solidFill>
              </a:rPr>
              <a:t>MB Scheduling</a:t>
            </a:r>
          </a:p>
          <a:p>
            <a:r>
              <a:rPr lang="en-US" dirty="0" smtClean="0">
                <a:solidFill>
                  <a:srgbClr val="524F50"/>
                </a:solidFill>
              </a:rPr>
              <a:t>Volunteer Office</a:t>
            </a:r>
            <a:endParaRPr lang="en-US" dirty="0">
              <a:solidFill>
                <a:srgbClr val="524F50"/>
              </a:solidFill>
            </a:endParaRPr>
          </a:p>
        </p:txBody>
      </p:sp>
      <p:cxnSp>
        <p:nvCxnSpPr>
          <p:cNvPr id="9" name="Straight Connector 8"/>
          <p:cNvCxnSpPr/>
          <p:nvPr/>
        </p:nvCxnSpPr>
        <p:spPr>
          <a:xfrm>
            <a:off x="586394" y="89455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7" y="299982"/>
            <a:ext cx="8404609" cy="709667"/>
          </a:xfrm>
        </p:spPr>
        <p:txBody>
          <a:bodyPr>
            <a:noAutofit/>
          </a:bodyPr>
          <a:lstStyle/>
          <a:p>
            <a:r>
              <a:rPr lang="en-US" sz="4000" dirty="0"/>
              <a:t>Mission Bernal </a:t>
            </a:r>
            <a:r>
              <a:rPr lang="en-US" sz="4000" dirty="0" smtClean="0"/>
              <a:t>Auxiliary Buildings: II</a:t>
            </a:r>
            <a:endParaRPr lang="en-US" sz="4000" dirty="0"/>
          </a:p>
        </p:txBody>
      </p:sp>
      <p:sp>
        <p:nvSpPr>
          <p:cNvPr id="2" name="TextBox 1"/>
          <p:cNvSpPr txBox="1"/>
          <p:nvPr/>
        </p:nvSpPr>
        <p:spPr>
          <a:xfrm>
            <a:off x="652549" y="1037178"/>
            <a:ext cx="4492978" cy="377416"/>
          </a:xfrm>
          <a:prstGeom prst="rect">
            <a:avLst/>
          </a:prstGeom>
          <a:noFill/>
        </p:spPr>
        <p:txBody>
          <a:bodyPr wrap="square" rtlCol="0">
            <a:noAutofit/>
          </a:bodyPr>
          <a:lstStyle/>
          <a:p>
            <a:r>
              <a:rPr lang="en-US" sz="2400" dirty="0" smtClean="0">
                <a:solidFill>
                  <a:srgbClr val="008599"/>
                </a:solidFill>
              </a:rPr>
              <a:t>Moving to 1912 Valencia</a:t>
            </a:r>
            <a:endParaRPr lang="en-US" dirty="0"/>
          </a:p>
        </p:txBody>
      </p:sp>
      <p:sp>
        <p:nvSpPr>
          <p:cNvPr id="10" name="TextBox 9"/>
          <p:cNvSpPr txBox="1"/>
          <p:nvPr/>
        </p:nvSpPr>
        <p:spPr>
          <a:xfrm>
            <a:off x="652549" y="2229106"/>
            <a:ext cx="7249792" cy="371077"/>
          </a:xfrm>
          <a:prstGeom prst="rect">
            <a:avLst/>
          </a:prstGeom>
          <a:noFill/>
        </p:spPr>
        <p:txBody>
          <a:bodyPr wrap="square" rtlCol="0">
            <a:noAutofit/>
          </a:bodyPr>
          <a:lstStyle/>
          <a:p>
            <a:r>
              <a:rPr lang="en-US" sz="2400" dirty="0" smtClean="0">
                <a:solidFill>
                  <a:srgbClr val="008599"/>
                </a:solidFill>
              </a:rPr>
              <a:t>Moving to </a:t>
            </a:r>
            <a:r>
              <a:rPr lang="en-US" sz="2400" dirty="0" err="1" smtClean="0">
                <a:solidFill>
                  <a:srgbClr val="008599"/>
                </a:solidFill>
              </a:rPr>
              <a:t>Monteagle</a:t>
            </a:r>
            <a:r>
              <a:rPr lang="en-US" sz="2400" dirty="0" smtClean="0">
                <a:solidFill>
                  <a:srgbClr val="008599"/>
                </a:solidFill>
              </a:rPr>
              <a:t> / 1580 Valencia</a:t>
            </a:r>
            <a:endParaRPr lang="en-US" dirty="0"/>
          </a:p>
        </p:txBody>
      </p:sp>
      <p:sp>
        <p:nvSpPr>
          <p:cNvPr id="8" name="MBS Text"/>
          <p:cNvSpPr txBox="1"/>
          <p:nvPr/>
        </p:nvSpPr>
        <p:spPr>
          <a:xfrm>
            <a:off x="652548" y="3868360"/>
            <a:ext cx="8164073" cy="603044"/>
          </a:xfrm>
          <a:prstGeom prst="rect">
            <a:avLst/>
          </a:prstGeom>
          <a:noFill/>
        </p:spPr>
        <p:txBody>
          <a:bodyPr wrap="square" lIns="91425" tIns="45712" rIns="91425" bIns="45712" numCol="3" spcCol="274320" rtlCol="0">
            <a:noAutofit/>
          </a:bodyPr>
          <a:lstStyle/>
          <a:p>
            <a:r>
              <a:rPr lang="en-US" dirty="0" smtClean="0">
                <a:solidFill>
                  <a:srgbClr val="524F50"/>
                </a:solidFill>
              </a:rPr>
              <a:t>Admin</a:t>
            </a:r>
          </a:p>
          <a:p>
            <a:r>
              <a:rPr lang="en-US" dirty="0" smtClean="0">
                <a:solidFill>
                  <a:srgbClr val="524F50"/>
                </a:solidFill>
              </a:rPr>
              <a:t>Antepartum Testing</a:t>
            </a:r>
          </a:p>
          <a:p>
            <a:r>
              <a:rPr lang="en-US" dirty="0" smtClean="0">
                <a:solidFill>
                  <a:srgbClr val="524F50"/>
                </a:solidFill>
              </a:rPr>
              <a:t>Cardiac Rehab</a:t>
            </a:r>
          </a:p>
          <a:p>
            <a:r>
              <a:rPr lang="en-US" dirty="0" smtClean="0">
                <a:solidFill>
                  <a:srgbClr val="524F50"/>
                </a:solidFill>
              </a:rPr>
              <a:t>Clinical Research</a:t>
            </a:r>
          </a:p>
          <a:p>
            <a:r>
              <a:rPr lang="en-US" dirty="0" smtClean="0">
                <a:solidFill>
                  <a:srgbClr val="524F50"/>
                </a:solidFill>
              </a:rPr>
              <a:t>Engineering</a:t>
            </a:r>
          </a:p>
          <a:p>
            <a:r>
              <a:rPr lang="en-US" dirty="0" smtClean="0">
                <a:solidFill>
                  <a:srgbClr val="524F50"/>
                </a:solidFill>
              </a:rPr>
              <a:t>Pulmonary Function Lab</a:t>
            </a:r>
          </a:p>
          <a:p>
            <a:r>
              <a:rPr lang="en-US" dirty="0" smtClean="0">
                <a:solidFill>
                  <a:srgbClr val="524F50"/>
                </a:solidFill>
              </a:rPr>
              <a:t>Pulmonary Rehab</a:t>
            </a:r>
            <a:endParaRPr lang="en-US" dirty="0">
              <a:solidFill>
                <a:srgbClr val="524F50"/>
              </a:solidFill>
            </a:endParaRPr>
          </a:p>
        </p:txBody>
      </p:sp>
      <p:sp>
        <p:nvSpPr>
          <p:cNvPr id="11" name="TextBox 10"/>
          <p:cNvSpPr txBox="1"/>
          <p:nvPr/>
        </p:nvSpPr>
        <p:spPr>
          <a:xfrm>
            <a:off x="652549" y="3508572"/>
            <a:ext cx="7249792" cy="371077"/>
          </a:xfrm>
          <a:prstGeom prst="rect">
            <a:avLst/>
          </a:prstGeom>
          <a:noFill/>
        </p:spPr>
        <p:txBody>
          <a:bodyPr wrap="square" rtlCol="0">
            <a:noAutofit/>
          </a:bodyPr>
          <a:lstStyle/>
          <a:p>
            <a:r>
              <a:rPr lang="en-US" sz="2400" dirty="0" smtClean="0">
                <a:solidFill>
                  <a:srgbClr val="008599"/>
                </a:solidFill>
              </a:rPr>
              <a:t>Moving to </a:t>
            </a:r>
            <a:r>
              <a:rPr lang="en-US" sz="2400" dirty="0" err="1" smtClean="0">
                <a:solidFill>
                  <a:srgbClr val="008599"/>
                </a:solidFill>
              </a:rPr>
              <a:t>Hartzell</a:t>
            </a:r>
            <a:r>
              <a:rPr lang="en-US" sz="2400" dirty="0" smtClean="0">
                <a:solidFill>
                  <a:srgbClr val="008599"/>
                </a:solidFill>
              </a:rPr>
              <a:t> Building (in 2019)</a:t>
            </a:r>
            <a:endParaRPr lang="en-US" dirty="0"/>
          </a:p>
        </p:txBody>
      </p:sp>
    </p:spTree>
    <p:extLst>
      <p:ext uri="{BB962C8B-B14F-4D97-AF65-F5344CB8AC3E}">
        <p14:creationId xmlns:p14="http://schemas.microsoft.com/office/powerpoint/2010/main" val="73329300"/>
      </p:ext>
    </p:extLst>
  </p:cSld>
  <p:clrMapOvr>
    <a:masterClrMapping/>
  </p:clrMapOvr>
  <p:transition>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45"/>
            <a:ext cx="7335520" cy="4127453"/>
          </a:xfrm>
          <a:prstGeom prst="rect">
            <a:avLst/>
          </a:prstGeom>
        </p:spPr>
      </p:pic>
      <p:sp>
        <p:nvSpPr>
          <p:cNvPr id="13" name="Title 1"/>
          <p:cNvSpPr>
            <a:spLocks noGrp="1"/>
          </p:cNvSpPr>
          <p:nvPr>
            <p:ph type="title"/>
          </p:nvPr>
        </p:nvSpPr>
        <p:spPr>
          <a:xfrm>
            <a:off x="586394" y="4180730"/>
            <a:ext cx="5209786" cy="700728"/>
          </a:xfrm>
          <a:noFill/>
        </p:spPr>
        <p:txBody>
          <a:bodyPr>
            <a:normAutofit fontScale="90000"/>
          </a:bodyPr>
          <a:lstStyle/>
          <a:p>
            <a:r>
              <a:rPr lang="en-US" sz="4400" dirty="0" smtClean="0">
                <a:solidFill>
                  <a:schemeClr val="tx1">
                    <a:lumMod val="65000"/>
                    <a:lumOff val="35000"/>
                  </a:schemeClr>
                </a:solidFill>
                <a:latin typeface="Minion Pro" panose="02040503050306020203" pitchFamily="18" charset="0"/>
              </a:rPr>
              <a:t>Hey. </a:t>
            </a:r>
            <a:r>
              <a:rPr lang="en-US" dirty="0" smtClean="0">
                <a:solidFill>
                  <a:schemeClr val="tx1">
                    <a:lumMod val="65000"/>
                    <a:lumOff val="35000"/>
                  </a:schemeClr>
                </a:solidFill>
              </a:rPr>
              <a:t>No </a:t>
            </a:r>
            <a:r>
              <a:rPr lang="en-US" dirty="0" smtClean="0">
                <a:solidFill>
                  <a:schemeClr val="tx1">
                    <a:lumMod val="65000"/>
                    <a:lumOff val="35000"/>
                  </a:schemeClr>
                </a:solidFill>
              </a:rPr>
              <a:t>peeking!</a:t>
            </a:r>
            <a:endParaRPr lang="en-US" sz="8000" dirty="0">
              <a:solidFill>
                <a:schemeClr val="tx1">
                  <a:lumMod val="65000"/>
                  <a:lumOff val="35000"/>
                </a:schemeClr>
              </a:solidFill>
            </a:endParaRPr>
          </a:p>
        </p:txBody>
      </p:sp>
      <p:cxnSp>
        <p:nvCxnSpPr>
          <p:cNvPr id="14" name="Straight Connector 13"/>
          <p:cNvCxnSpPr/>
          <p:nvPr/>
        </p:nvCxnSpPr>
        <p:spPr>
          <a:xfrm>
            <a:off x="586394" y="4744177"/>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1916254"/>
      </p:ext>
    </p:extLst>
  </p:cSld>
  <p:clrMapOvr>
    <a:masterClrMapping/>
  </p:clrMapOvr>
  <p:transition>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888" y="2062660"/>
            <a:ext cx="7886700" cy="2139950"/>
          </a:xfrm>
        </p:spPr>
        <p:txBody>
          <a:bodyPr/>
          <a:lstStyle/>
          <a:p>
            <a:r>
              <a:rPr lang="en-US" dirty="0" smtClean="0">
                <a:latin typeface="Minion Pro" panose="02040503050306020203"/>
              </a:rPr>
              <a:t>Services Locations</a:t>
            </a:r>
            <a:endParaRPr lang="en-US" dirty="0">
              <a:solidFill>
                <a:srgbClr val="FF0000"/>
              </a:solidFill>
              <a:latin typeface="Minion Pro" panose="02040503050306020203"/>
            </a:endParaRPr>
          </a:p>
        </p:txBody>
      </p:sp>
      <p:sp>
        <p:nvSpPr>
          <p:cNvPr id="2" name="Text Placeholder 1"/>
          <p:cNvSpPr>
            <a:spLocks noGrp="1"/>
          </p:cNvSpPr>
          <p:nvPr>
            <p:ph type="body" idx="1"/>
          </p:nvPr>
        </p:nvSpPr>
        <p:spPr>
          <a:xfrm>
            <a:off x="1140255" y="4051953"/>
            <a:ext cx="5873731" cy="1125538"/>
          </a:xfrm>
        </p:spPr>
        <p:txBody>
          <a:bodyPr>
            <a:normAutofit/>
          </a:bodyPr>
          <a:lstStyle/>
          <a:p>
            <a:r>
              <a:rPr lang="en-US" sz="2800" dirty="0" smtClean="0"/>
              <a:t>Where will I work?</a:t>
            </a:r>
            <a:endParaRPr lang="en-US" sz="2800" dirty="0"/>
          </a:p>
        </p:txBody>
      </p:sp>
      <p:cxnSp>
        <p:nvCxnSpPr>
          <p:cNvPr id="6" name="Straight Connector 5"/>
          <p:cNvCxnSpPr/>
          <p:nvPr/>
        </p:nvCxnSpPr>
        <p:spPr>
          <a:xfrm>
            <a:off x="586394" y="405195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19565">
            <a:off x="4135513" y="220531"/>
            <a:ext cx="4661597" cy="3496198"/>
          </a:xfrm>
          <a:prstGeom prst="rect">
            <a:avLst/>
          </a:prstGeom>
        </p:spPr>
      </p:pic>
    </p:spTree>
    <p:extLst>
      <p:ext uri="{BB962C8B-B14F-4D97-AF65-F5344CB8AC3E}">
        <p14:creationId xmlns:p14="http://schemas.microsoft.com/office/powerpoint/2010/main" val="10658583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PAC Inpatient</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815139282"/>
              </p:ext>
            </p:extLst>
          </p:nvPr>
        </p:nvGraphicFramePr>
        <p:xfrm>
          <a:off x="366617" y="964781"/>
          <a:ext cx="8567177" cy="3291840"/>
        </p:xfrm>
        <a:graphic>
          <a:graphicData uri="http://schemas.openxmlformats.org/drawingml/2006/table">
            <a:tbl>
              <a:tblPr firstRow="1" bandRow="1">
                <a:tableStyleId>{912C8C85-51F0-491E-9774-3900AFEF0FD7}</a:tableStyleId>
              </a:tblPr>
              <a:tblGrid>
                <a:gridCol w="2255397"/>
                <a:gridCol w="1035586"/>
                <a:gridCol w="1344058"/>
                <a:gridCol w="2278943"/>
                <a:gridCol w="1653193"/>
              </a:tblGrid>
              <a:tr h="358140">
                <a:tc>
                  <a:txBody>
                    <a:bodyPr/>
                    <a:lstStyle/>
                    <a:p>
                      <a:pPr algn="l"/>
                      <a:r>
                        <a:rPr lang="en-US" dirty="0" smtClean="0">
                          <a:latin typeface="+mj-lt"/>
                        </a:rPr>
                        <a:t>Current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Service Line</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Floor</a:t>
                      </a: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ICU</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ICU</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6</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4 South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MedSurg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Cardiovascular</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10</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East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24751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4 North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MedSurg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TBD</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r>
              <a:tr h="238373">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5 South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TBD</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238373">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5 North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TBD</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r>
              <a:tr h="238373">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6 South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Transplant/GI</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10 West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238373">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6 North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MedSurg</a:t>
                      </a:r>
                      <a:r>
                        <a:rPr lang="en-US" sz="1800" dirty="0" smtClean="0">
                          <a:solidFill>
                            <a:schemeClr val="tx1">
                              <a:lumMod val="65000"/>
                              <a:lumOff val="35000"/>
                            </a:schemeClr>
                          </a:solidFill>
                          <a:latin typeface="Arial" panose="020B0604020202020204" pitchFamily="34" charset="0"/>
                          <a:cs typeface="Arial" panose="020B0604020202020204" pitchFamily="34" charset="0"/>
                        </a:rPr>
                        <a:t> Oncology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9</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East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r>
              <a:tr h="238373">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TICU</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TICU</a:t>
                      </a:r>
                      <a:endParaRPr lang="en-US" sz="1800" dirty="0">
                        <a:solidFill>
                          <a:srgbClr val="C00000"/>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9 East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9757092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PAC Outpatient and </a:t>
            </a:r>
            <a:r>
              <a:rPr lang="en-US" dirty="0" smtClean="0">
                <a:latin typeface="Minion Pro" panose="02040503050306020203"/>
              </a:rPr>
              <a:t>Ancillaries: I</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3486523346"/>
              </p:ext>
            </p:extLst>
          </p:nvPr>
        </p:nvGraphicFramePr>
        <p:xfrm>
          <a:off x="366615" y="1274082"/>
          <a:ext cx="8292752" cy="3291840"/>
        </p:xfrm>
        <a:graphic>
          <a:graphicData uri="http://schemas.openxmlformats.org/drawingml/2006/table">
            <a:tbl>
              <a:tblPr firstRow="1" bandRow="1">
                <a:tableStyleId>{912C8C85-51F0-491E-9774-3900AFEF0FD7}</a:tableStyleId>
              </a:tblPr>
              <a:tblGrid>
                <a:gridCol w="3748185"/>
                <a:gridCol w="4544567"/>
              </a:tblGrid>
              <a:tr h="358140">
                <a:tc gridSpan="2">
                  <a:txBody>
                    <a:bodyPr/>
                    <a:lstStyle/>
                    <a:p>
                      <a:pPr algn="ctr"/>
                      <a:r>
                        <a:rPr lang="en-US" dirty="0" smtClean="0">
                          <a:latin typeface="+mj-lt"/>
                        </a:rPr>
                        <a:t>Easy info</a:t>
                      </a:r>
                      <a:r>
                        <a:rPr lang="en-US" baseline="0" dirty="0" smtClean="0">
                          <a:latin typeface="+mj-lt"/>
                        </a:rPr>
                        <a:t> first</a:t>
                      </a:r>
                      <a:r>
                        <a:rPr lang="en-US" dirty="0" smtClean="0">
                          <a:latin typeface="+mj-lt"/>
                        </a:rPr>
                        <a:t>, all these </a:t>
                      </a:r>
                      <a:r>
                        <a:rPr lang="en-US" dirty="0" smtClean="0">
                          <a:latin typeface="+mj-lt"/>
                        </a:rPr>
                        <a:t>departments</a:t>
                      </a:r>
                    </a:p>
                    <a:p>
                      <a:pPr algn="ctr"/>
                      <a:r>
                        <a:rPr lang="en-US" sz="2400" u="sng" dirty="0" smtClean="0">
                          <a:latin typeface="+mj-lt"/>
                        </a:rPr>
                        <a:t>remain</a:t>
                      </a:r>
                      <a:r>
                        <a:rPr lang="en-US" sz="2400" u="sng" baseline="0" dirty="0" smtClean="0">
                          <a:latin typeface="+mj-lt"/>
                        </a:rPr>
                        <a:t> </a:t>
                      </a:r>
                      <a:r>
                        <a:rPr lang="en-US" sz="2400" u="sng" baseline="0" dirty="0" smtClean="0">
                          <a:latin typeface="+mj-lt"/>
                        </a:rPr>
                        <a:t>in place</a:t>
                      </a:r>
                      <a:endParaRPr lang="en-US" sz="2400" u="sng" dirty="0">
                        <a:latin typeface="+mj-lt"/>
                      </a:endParaRPr>
                    </a:p>
                  </a:txBody>
                  <a:tcPr>
                    <a:lnB w="3175" cap="flat" cmpd="sng" algn="ctr">
                      <a:noFill/>
                      <a:prstDash val="solid"/>
                      <a:round/>
                      <a:headEnd type="none" w="med" len="med"/>
                      <a:tailEnd type="none" w="med" len="med"/>
                    </a:lnB>
                    <a:solidFill>
                      <a:srgbClr val="00AAA0"/>
                    </a:solidFill>
                  </a:tcPr>
                </a:tc>
                <a:tc hMerge="1">
                  <a:txBody>
                    <a:bodyPr/>
                    <a:lstStyle/>
                    <a:p>
                      <a:pPr algn="ct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Ambulatory Surgery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smtClean="0">
                          <a:solidFill>
                            <a:schemeClr val="tx1">
                              <a:lumMod val="65000"/>
                              <a:lumOff val="35000"/>
                            </a:schemeClr>
                          </a:solidFill>
                          <a:latin typeface="Arial" panose="020B0604020202020204" pitchFamily="34" charset="0"/>
                          <a:cs typeface="Arial" panose="020B0604020202020204" pitchFamily="34" charset="0"/>
                        </a:rPr>
                        <a:t>Histo</a:t>
                      </a:r>
                      <a:r>
                        <a:rPr lang="en-US" sz="1800" dirty="0" smtClean="0">
                          <a:solidFill>
                            <a:schemeClr val="tx1">
                              <a:lumMod val="65000"/>
                              <a:lumOff val="35000"/>
                            </a:schemeClr>
                          </a:solidFill>
                          <a:latin typeface="Arial" panose="020B0604020202020204" pitchFamily="34" charset="0"/>
                          <a:cs typeface="Arial" panose="020B0604020202020204" pitchFamily="34" charset="0"/>
                        </a:rPr>
                        <a:t> Lab</a:t>
                      </a: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Cancer Center</a:t>
                      </a: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Library Operations </a:t>
                      </a:r>
                      <a:r>
                        <a:rPr lang="en-US" sz="1400" dirty="0" smtClean="0">
                          <a:solidFill>
                            <a:schemeClr val="tx1">
                              <a:lumMod val="65000"/>
                              <a:lumOff val="35000"/>
                            </a:schemeClr>
                          </a:solidFill>
                          <a:latin typeface="Arial" panose="020B0604020202020204" pitchFamily="34" charset="0"/>
                          <a:cs typeface="Arial" panose="020B0604020202020204" pitchFamily="34" charset="0"/>
                        </a:rPr>
                        <a:t>(</a:t>
                      </a:r>
                      <a:r>
                        <a:rPr lang="en-US" sz="1400" dirty="0" err="1" smtClean="0">
                          <a:solidFill>
                            <a:schemeClr val="tx1">
                              <a:lumMod val="65000"/>
                              <a:lumOff val="35000"/>
                            </a:schemeClr>
                          </a:solidFill>
                          <a:latin typeface="Arial" panose="020B0604020202020204" pitchFamily="34" charset="0"/>
                          <a:cs typeface="Arial" panose="020B0604020202020204" pitchFamily="34" charset="0"/>
                        </a:rPr>
                        <a:t>Gerbode</a:t>
                      </a:r>
                      <a:r>
                        <a:rPr lang="en-US" sz="1400" dirty="0" smtClean="0">
                          <a:solidFill>
                            <a:schemeClr val="tx1">
                              <a:lumMod val="65000"/>
                              <a:lumOff val="35000"/>
                            </a:schemeClr>
                          </a:solidFill>
                          <a:latin typeface="Arial" panose="020B0604020202020204" pitchFamily="34" charset="0"/>
                          <a:cs typeface="Arial" panose="020B0604020202020204" pitchFamily="34" charset="0"/>
                        </a:rPr>
                        <a:t>)</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Cardiac </a:t>
                      </a:r>
                      <a:r>
                        <a:rPr lang="en-US" sz="1800" dirty="0" smtClean="0">
                          <a:solidFill>
                            <a:schemeClr val="tx1">
                              <a:lumMod val="65000"/>
                              <a:lumOff val="35000"/>
                            </a:schemeClr>
                          </a:solidFill>
                          <a:latin typeface="Arial" panose="020B0604020202020204" pitchFamily="34" charset="0"/>
                          <a:cs typeface="Arial" panose="020B0604020202020204" pitchFamily="34" charset="0"/>
                        </a:rPr>
                        <a:t>NIL</a:t>
                      </a:r>
                      <a:r>
                        <a:rPr lang="en-US" sz="1800" dirty="0" smtClean="0">
                          <a:solidFill>
                            <a:srgbClr val="FF0000"/>
                          </a:solidFill>
                          <a:latin typeface="Arial" panose="020B0604020202020204" pitchFamily="34" charset="0"/>
                          <a:cs typeface="Arial" panose="020B0604020202020204" pitchFamily="34" charset="0"/>
                        </a:rPr>
                        <a:t>(?)</a:t>
                      </a:r>
                      <a:endParaRPr lang="en-US" sz="1800" dirty="0" smtClean="0">
                        <a:solidFill>
                          <a:srgbClr val="FF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Melanoma </a:t>
                      </a:r>
                      <a:r>
                        <a:rPr lang="en-US" sz="1400" dirty="0" smtClean="0">
                          <a:solidFill>
                            <a:schemeClr val="tx1">
                              <a:lumMod val="65000"/>
                              <a:lumOff val="35000"/>
                            </a:schemeClr>
                          </a:solidFill>
                          <a:latin typeface="Arial" panose="020B0604020202020204" pitchFamily="34" charset="0"/>
                          <a:cs typeface="Arial" panose="020B0604020202020204" pitchFamily="34" charset="0"/>
                        </a:rPr>
                        <a:t>(SPMF)</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8599"/>
                      </a:solidFill>
                      <a:prstDash val="solid"/>
                      <a:round/>
                      <a:headEnd type="none" w="med" len="med"/>
                      <a:tailEnd type="none" w="med" len="med"/>
                    </a:lnB>
                  </a:tcPr>
                </a:tc>
              </a:tr>
              <a:tr h="161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Care Coordination </a:t>
                      </a:r>
                      <a:r>
                        <a:rPr lang="en-US" sz="1400" dirty="0" smtClean="0">
                          <a:solidFill>
                            <a:schemeClr val="tx1">
                              <a:lumMod val="65000"/>
                              <a:lumOff val="35000"/>
                            </a:schemeClr>
                          </a:solidFill>
                          <a:latin typeface="Arial" panose="020B0604020202020204" pitchFamily="34" charset="0"/>
                          <a:cs typeface="Arial" panose="020B0604020202020204" pitchFamily="34" charset="0"/>
                        </a:rPr>
                        <a:t>(Overflow)</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Nuclear Medicine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8599"/>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Centralized Mail</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Organ Failure Biorepository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Head</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&amp; Neck </a:t>
                      </a:r>
                      <a:r>
                        <a:rPr lang="en-US" sz="1400" baseline="0" dirty="0" smtClean="0">
                          <a:solidFill>
                            <a:schemeClr val="tx1">
                              <a:lumMod val="65000"/>
                              <a:lumOff val="35000"/>
                            </a:schemeClr>
                          </a:solidFill>
                          <a:latin typeface="Arial" panose="020B0604020202020204" pitchFamily="34" charset="0"/>
                          <a:cs typeface="Arial" panose="020B0604020202020204" pitchFamily="34" charset="0"/>
                        </a:rPr>
                        <a:t>(SPMF)</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Program Medical &amp; Human Values</a:t>
                      </a: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HELP</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Quality &amp; Safety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710234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887" y="-35860"/>
            <a:ext cx="8724507" cy="925894"/>
          </a:xfrm>
        </p:spPr>
        <p:txBody>
          <a:bodyPr>
            <a:normAutofit/>
          </a:bodyPr>
          <a:lstStyle/>
          <a:p>
            <a:r>
              <a:rPr lang="en-US" dirty="0" smtClean="0">
                <a:latin typeface="Minion Pro" panose="02040503050306020203"/>
              </a:rPr>
              <a:t>PAC Outpatient and </a:t>
            </a:r>
            <a:r>
              <a:rPr lang="en-US" dirty="0" smtClean="0">
                <a:latin typeface="Minion Pro" panose="02040503050306020203"/>
              </a:rPr>
              <a:t>Ancillaries: II</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2932908912"/>
              </p:ext>
            </p:extLst>
          </p:nvPr>
        </p:nvGraphicFramePr>
        <p:xfrm>
          <a:off x="366615" y="849854"/>
          <a:ext cx="7298506" cy="4328160"/>
        </p:xfrm>
        <a:graphic>
          <a:graphicData uri="http://schemas.openxmlformats.org/drawingml/2006/table">
            <a:tbl>
              <a:tblPr firstRow="1" bandRow="1">
                <a:tableStyleId>{912C8C85-51F0-491E-9774-3900AFEF0FD7}</a:tableStyleId>
              </a:tblPr>
              <a:tblGrid>
                <a:gridCol w="2663713"/>
                <a:gridCol w="635090"/>
                <a:gridCol w="3999703"/>
              </a:tblGrid>
              <a:tr h="341932">
                <a:tc>
                  <a:txBody>
                    <a:bodyPr/>
                    <a:lstStyle/>
                    <a:p>
                      <a:pPr algn="l"/>
                      <a:r>
                        <a:rPr lang="en-US" dirty="0" smtClean="0">
                          <a:latin typeface="+mj-lt"/>
                        </a:rPr>
                        <a:t>Current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a:t>
                      </a:r>
                      <a:r>
                        <a:rPr lang="en-US" dirty="0" smtClean="0">
                          <a:latin typeface="+mj-lt"/>
                        </a:rPr>
                        <a:t>Location (2019)</a:t>
                      </a:r>
                      <a:endParaRPr lang="en-US" dirty="0">
                        <a:latin typeface="+mj-lt"/>
                      </a:endParaRPr>
                    </a:p>
                  </a:txBody>
                  <a:tcPr>
                    <a:lnB w="3175" cap="flat" cmpd="sng" algn="ctr">
                      <a:noFill/>
                      <a:prstDash val="solid"/>
                      <a:round/>
                      <a:headEnd type="none" w="med" len="med"/>
                      <a:tailEnd type="none" w="med" len="med"/>
                    </a:lnB>
                    <a:solidFill>
                      <a:srgbClr val="00AAA0"/>
                    </a:solidFill>
                  </a:tcPr>
                </a:tc>
              </a:tr>
              <a:tr h="195950">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Accreditation &amp; Licensing</a:t>
                      </a: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01815">
                <a:tc>
                  <a:txBody>
                    <a:bodyPr/>
                    <a:lstStyle/>
                    <a:p>
                      <a:pPr algn="l"/>
                      <a:r>
                        <a:rPr lang="en-US" sz="1400" dirty="0" err="1" smtClean="0">
                          <a:solidFill>
                            <a:schemeClr val="tx1">
                              <a:lumMod val="65000"/>
                              <a:lumOff val="35000"/>
                            </a:schemeClr>
                          </a:solidFill>
                          <a:latin typeface="Arial" panose="020B0604020202020204" pitchFamily="34" charset="0"/>
                          <a:cs typeface="Arial" panose="020B0604020202020204" pitchFamily="34" charset="0"/>
                        </a:rPr>
                        <a:t>Auxilio</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01815">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Behavioral Health</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Davies</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01815">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Cardiac Rehab</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Mission </a:t>
                      </a:r>
                      <a:r>
                        <a:rPr lang="en-US" sz="1400" dirty="0" smtClean="0">
                          <a:solidFill>
                            <a:schemeClr val="tx1">
                              <a:lumMod val="65000"/>
                              <a:lumOff val="35000"/>
                            </a:schemeClr>
                          </a:solidFill>
                          <a:latin typeface="Arial" panose="020B0604020202020204" pitchFamily="34" charset="0"/>
                          <a:cs typeface="Arial" panose="020B0604020202020204" pitchFamily="34" charset="0"/>
                        </a:rPr>
                        <a:t>Bernal</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81607">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CPMC Research Institute</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01815">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Emergency</a:t>
                      </a:r>
                      <a:r>
                        <a:rPr lang="en-US" sz="1400" baseline="0" dirty="0" smtClean="0">
                          <a:solidFill>
                            <a:schemeClr val="tx1">
                              <a:lumMod val="65000"/>
                              <a:lumOff val="35000"/>
                            </a:schemeClr>
                          </a:solidFill>
                          <a:latin typeface="Arial" panose="020B0604020202020204" pitchFamily="34" charset="0"/>
                          <a:cs typeface="Arial" panose="020B0604020202020204" pitchFamily="34" charset="0"/>
                        </a:rPr>
                        <a:t> Dept</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Van Ness</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01815">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GI &amp; IES</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Van </a:t>
                      </a:r>
                      <a:r>
                        <a:rPr lang="en-US" sz="1400" dirty="0" smtClean="0">
                          <a:solidFill>
                            <a:schemeClr val="tx1">
                              <a:lumMod val="65000"/>
                              <a:lumOff val="35000"/>
                            </a:schemeClr>
                          </a:solidFill>
                          <a:latin typeface="Arial" panose="020B0604020202020204" pitchFamily="34" charset="0"/>
                          <a:cs typeface="Arial" panose="020B0604020202020204" pitchFamily="34" charset="0"/>
                        </a:rPr>
                        <a:t>Ness</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01815">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Imaging</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Van </a:t>
                      </a:r>
                      <a:r>
                        <a:rPr lang="en-US" sz="1400" dirty="0" smtClean="0">
                          <a:solidFill>
                            <a:schemeClr val="tx1">
                              <a:lumMod val="65000"/>
                              <a:lumOff val="35000"/>
                            </a:schemeClr>
                          </a:solidFill>
                          <a:latin typeface="Arial" panose="020B0604020202020204" pitchFamily="34" charset="0"/>
                          <a:cs typeface="Arial" panose="020B0604020202020204" pitchFamily="34" charset="0"/>
                        </a:rPr>
                        <a:t>Ness</a:t>
                      </a:r>
                      <a:endParaRPr lang="en-US" sz="1400" baseline="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018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Informatics</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01815">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IS (PAC)</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138576">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Melanoma &amp; Head/Neck</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rgbClr val="FFFFFF"/>
                    </a:solidFill>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rgbClr val="FFFFFF"/>
                    </a:solidFill>
                  </a:tcPr>
                </a:tc>
              </a:tr>
              <a:tr h="301815">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PT/OT</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Davies</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01815">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Pulmonary Rehab</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Mission </a:t>
                      </a:r>
                      <a:r>
                        <a:rPr lang="en-US" sz="1400" dirty="0" smtClean="0">
                          <a:solidFill>
                            <a:schemeClr val="tx1">
                              <a:lumMod val="65000"/>
                              <a:lumOff val="35000"/>
                            </a:schemeClr>
                          </a:solidFill>
                          <a:latin typeface="Arial" panose="020B0604020202020204" pitchFamily="34" charset="0"/>
                          <a:cs typeface="Arial" panose="020B0604020202020204" pitchFamily="34" charset="0"/>
                        </a:rPr>
                        <a:t>Bernal</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8599"/>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9738603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CAL Inpatient</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3366035823"/>
              </p:ext>
            </p:extLst>
          </p:nvPr>
        </p:nvGraphicFramePr>
        <p:xfrm>
          <a:off x="366617" y="868680"/>
          <a:ext cx="8567176" cy="3703320"/>
        </p:xfrm>
        <a:graphic>
          <a:graphicData uri="http://schemas.openxmlformats.org/drawingml/2006/table">
            <a:tbl>
              <a:tblPr firstRow="1" bandRow="1">
                <a:tableStyleId>{912C8C85-51F0-491E-9774-3900AFEF0FD7}</a:tableStyleId>
              </a:tblPr>
              <a:tblGrid>
                <a:gridCol w="3136747"/>
                <a:gridCol w="727113"/>
                <a:gridCol w="1564395"/>
                <a:gridCol w="1517782"/>
                <a:gridCol w="1621139"/>
              </a:tblGrid>
              <a:tr h="359399">
                <a:tc>
                  <a:txBody>
                    <a:bodyPr/>
                    <a:lstStyle/>
                    <a:p>
                      <a:pPr algn="l"/>
                      <a:r>
                        <a:rPr lang="en-US" dirty="0" smtClean="0">
                          <a:latin typeface="+mj-lt"/>
                        </a:rPr>
                        <a:t>Current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Service Line</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Floor</a:t>
                      </a:r>
                      <a:endParaRPr lang="en-US" dirty="0">
                        <a:latin typeface="+mj-lt"/>
                      </a:endParaRPr>
                    </a:p>
                  </a:txBody>
                  <a:tcPr>
                    <a:lnB w="3175" cap="flat" cmpd="sng" algn="ctr">
                      <a:noFill/>
                      <a:prstDash val="solid"/>
                      <a:round/>
                      <a:headEnd type="none" w="med" len="med"/>
                      <a:tailEnd type="none" w="med" len="med"/>
                    </a:lnB>
                    <a:solidFill>
                      <a:srgbClr val="00AAA0"/>
                    </a:solidFill>
                  </a:tcPr>
                </a:tc>
              </a:tr>
              <a:tr h="22860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Antepartum 1E,</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dirty="0" smtClean="0">
                          <a:solidFill>
                            <a:schemeClr val="tx1">
                              <a:lumMod val="65000"/>
                              <a:lumOff val="35000"/>
                            </a:schemeClr>
                          </a:solidFill>
                          <a:latin typeface="Arial" panose="020B0604020202020204" pitchFamily="34" charset="0"/>
                          <a:cs typeface="Arial" panose="020B0604020202020204" pitchFamily="34" charset="0"/>
                        </a:rPr>
                        <a:t>2W</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Antepartum</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5</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41148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Postpartum 2W,</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4W</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Postpartum</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8</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59399">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Nursery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Nursery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8</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9399">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LDRP 2N,</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2E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LDR</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5</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59399">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NICU - N, E, W</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NICU</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5</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9399">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PICU </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PICU</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7</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59399">
                <a:tc>
                  <a:txBody>
                    <a:bodyPr/>
                    <a:lstStyle/>
                    <a:p>
                      <a:pPr algn="l"/>
                      <a:r>
                        <a:rPr lang="en-US" sz="1800" dirty="0" smtClean="0">
                          <a:solidFill>
                            <a:srgbClr val="FF0000"/>
                          </a:solidFill>
                          <a:latin typeface="Arial" panose="020B0604020202020204" pitchFamily="34" charset="0"/>
                          <a:cs typeface="Arial" panose="020B0604020202020204" pitchFamily="34" charset="0"/>
                        </a:rPr>
                        <a:t>Pedi Stepdown?</a:t>
                      </a:r>
                      <a:endParaRPr lang="en-US" sz="1800" dirty="0">
                        <a:solidFill>
                          <a:srgbClr val="FF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Pediatrics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?7</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9399">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Pediatrics 5N</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Pediatrics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7</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59399">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MedSurg</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1East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Davies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Ortho</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3N</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637556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CAL Outpatient and </a:t>
            </a:r>
            <a:r>
              <a:rPr lang="en-US" dirty="0" smtClean="0">
                <a:latin typeface="Minion Pro" panose="02040503050306020203"/>
              </a:rPr>
              <a:t>Ancillaries: I</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3333707950"/>
              </p:ext>
            </p:extLst>
          </p:nvPr>
        </p:nvGraphicFramePr>
        <p:xfrm>
          <a:off x="366615" y="826026"/>
          <a:ext cx="8292751" cy="3291840"/>
        </p:xfrm>
        <a:graphic>
          <a:graphicData uri="http://schemas.openxmlformats.org/drawingml/2006/table">
            <a:tbl>
              <a:tblPr firstRow="1" bandRow="1">
                <a:tableStyleId>{912C8C85-51F0-491E-9774-3900AFEF0FD7}</a:tableStyleId>
              </a:tblPr>
              <a:tblGrid>
                <a:gridCol w="2740142"/>
                <a:gridCol w="506776"/>
                <a:gridCol w="5045833"/>
              </a:tblGrid>
              <a:tr h="327190">
                <a:tc>
                  <a:txBody>
                    <a:bodyPr/>
                    <a:lstStyle/>
                    <a:p>
                      <a:pPr algn="l"/>
                      <a:r>
                        <a:rPr lang="en-US" dirty="0" smtClean="0">
                          <a:latin typeface="+mj-lt"/>
                        </a:rPr>
                        <a:t>Department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Breast Care Clinic (SPMF)</a:t>
                      </a: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2100 Webster</a:t>
                      </a:r>
                    </a:p>
                  </a:txBody>
                  <a:tcPr>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Breast Health</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Center</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600" baseline="0" dirty="0" smtClean="0">
                          <a:solidFill>
                            <a:srgbClr val="FF0000"/>
                          </a:solidFill>
                          <a:latin typeface="Arial" panose="020B0604020202020204" pitchFamily="34" charset="0"/>
                          <a:cs typeface="Arial" panose="020B0604020202020204" pitchFamily="34" charset="0"/>
                        </a:rPr>
                        <a:t>or Buchanan Building</a:t>
                      </a:r>
                      <a:endParaRPr lang="en-US" sz="1600" dirty="0" smtClean="0">
                        <a:solidFill>
                          <a:srgbClr val="FF0000"/>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Cancer Info Center</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TBD</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Diabetes</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600" baseline="0" dirty="0" smtClean="0">
                          <a:solidFill>
                            <a:srgbClr val="FF0000"/>
                          </a:solidFill>
                          <a:latin typeface="Arial" panose="020B0604020202020204" pitchFamily="34" charset="0"/>
                          <a:cs typeface="Arial" panose="020B0604020202020204" pitchFamily="34" charset="0"/>
                        </a:rPr>
                        <a:t>or Buchanan Building</a:t>
                      </a:r>
                      <a:endParaRPr lang="en-US" sz="1600" dirty="0" smtClean="0">
                        <a:solidFill>
                          <a:srgbClr val="FF0000"/>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GME / FHC (SPMF)</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2100</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Webster</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HIM</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TBD</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Infection Control</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600" baseline="0" dirty="0" smtClean="0">
                          <a:solidFill>
                            <a:srgbClr val="FF0000"/>
                          </a:solidFill>
                          <a:latin typeface="Arial" panose="020B0604020202020204" pitchFamily="34" charset="0"/>
                          <a:cs typeface="Arial" panose="020B0604020202020204" pitchFamily="34" charset="0"/>
                        </a:rPr>
                        <a:t>or Buchanan Building</a:t>
                      </a:r>
                      <a:endParaRPr lang="en-US" sz="1600" dirty="0">
                        <a:solidFill>
                          <a:srgbClr val="FF0000"/>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Medical Staff</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Services</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600" baseline="0" dirty="0" smtClean="0">
                          <a:solidFill>
                            <a:srgbClr val="FF0000"/>
                          </a:solidFill>
                          <a:latin typeface="Arial" panose="020B0604020202020204" pitchFamily="34" charset="0"/>
                          <a:cs typeface="Arial" panose="020B0604020202020204" pitchFamily="34" charset="0"/>
                        </a:rPr>
                        <a:t>or Buchanan Building</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6057966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888" y="-35860"/>
            <a:ext cx="8638446" cy="925894"/>
          </a:xfrm>
        </p:spPr>
        <p:txBody>
          <a:bodyPr>
            <a:normAutofit/>
          </a:bodyPr>
          <a:lstStyle/>
          <a:p>
            <a:r>
              <a:rPr lang="en-US" dirty="0" smtClean="0">
                <a:latin typeface="Minion Pro" panose="02040503050306020203"/>
              </a:rPr>
              <a:t>CAL Outpatient and </a:t>
            </a:r>
            <a:r>
              <a:rPr lang="en-US" dirty="0" smtClean="0">
                <a:latin typeface="Minion Pro" panose="02040503050306020203"/>
              </a:rPr>
              <a:t>Ancillaries: II</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930535922"/>
              </p:ext>
            </p:extLst>
          </p:nvPr>
        </p:nvGraphicFramePr>
        <p:xfrm>
          <a:off x="366615" y="826026"/>
          <a:ext cx="8292751" cy="2926080"/>
        </p:xfrm>
        <a:graphic>
          <a:graphicData uri="http://schemas.openxmlformats.org/drawingml/2006/table">
            <a:tbl>
              <a:tblPr firstRow="1" bandRow="1">
                <a:tableStyleId>{912C8C85-51F0-491E-9774-3900AFEF0FD7}</a:tableStyleId>
              </a:tblPr>
              <a:tblGrid>
                <a:gridCol w="3324036"/>
                <a:gridCol w="429657"/>
                <a:gridCol w="4539058"/>
              </a:tblGrid>
              <a:tr h="327190">
                <a:tc>
                  <a:txBody>
                    <a:bodyPr/>
                    <a:lstStyle/>
                    <a:p>
                      <a:pPr algn="l"/>
                      <a:r>
                        <a:rPr lang="en-US" dirty="0" smtClean="0">
                          <a:latin typeface="+mj-lt"/>
                        </a:rPr>
                        <a:t>Department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3271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OB/GYN</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Ultrasound</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Van Ness </a:t>
                      </a:r>
                      <a:r>
                        <a:rPr lang="en-US" sz="1600" dirty="0" smtClean="0">
                          <a:solidFill>
                            <a:schemeClr val="tx1">
                              <a:lumMod val="65000"/>
                              <a:lumOff val="35000"/>
                            </a:schemeClr>
                          </a:solidFill>
                          <a:latin typeface="Arial" panose="020B0604020202020204" pitchFamily="34" charset="0"/>
                          <a:cs typeface="Arial" panose="020B0604020202020204" pitchFamily="34" charset="0"/>
                        </a:rPr>
                        <a:t>MOB</a:t>
                      </a:r>
                    </a:p>
                  </a:txBody>
                  <a:tcPr>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Pathology</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Davies</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Pharmacy </a:t>
                      </a:r>
                      <a:r>
                        <a:rPr lang="en-US" sz="1400" dirty="0" smtClean="0">
                          <a:solidFill>
                            <a:schemeClr val="tx1">
                              <a:lumMod val="65000"/>
                              <a:lumOff val="35000"/>
                            </a:schemeClr>
                          </a:solidFill>
                          <a:latin typeface="Arial" panose="020B0604020202020204" pitchFamily="34" charset="0"/>
                          <a:cs typeface="Arial" panose="020B0604020202020204" pitchFamily="34" charset="0"/>
                        </a:rPr>
                        <a:t>(Limited / IV Compounding)</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or Buchanan Building</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Pelvic</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Medicine</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or Buchanan Building</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Risk Management</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or Buchanan Building</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Stanford </a:t>
                      </a:r>
                      <a:r>
                        <a:rPr lang="en-US" sz="1600" dirty="0" err="1" smtClean="0">
                          <a:solidFill>
                            <a:schemeClr val="tx1">
                              <a:lumMod val="65000"/>
                              <a:lumOff val="35000"/>
                            </a:schemeClr>
                          </a:solidFill>
                          <a:latin typeface="Arial" panose="020B0604020202020204" pitchFamily="34" charset="0"/>
                          <a:cs typeface="Arial" panose="020B0604020202020204" pitchFamily="34" charset="0"/>
                        </a:rPr>
                        <a:t>Childrens</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Van Ness </a:t>
                      </a:r>
                      <a:r>
                        <a:rPr lang="en-US" sz="1600" dirty="0" smtClean="0">
                          <a:solidFill>
                            <a:schemeClr val="tx1">
                              <a:lumMod val="65000"/>
                              <a:lumOff val="35000"/>
                            </a:schemeClr>
                          </a:solidFill>
                          <a:latin typeface="Arial" panose="020B0604020202020204" pitchFamily="34" charset="0"/>
                          <a:cs typeface="Arial" panose="020B0604020202020204" pitchFamily="34" charset="0"/>
                        </a:rPr>
                        <a:t>MOB</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Women’s Health Resource Center</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or Buchanan Building</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8599"/>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4579745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a:solidFill>
                  <a:schemeClr val="bg1"/>
                </a:solidFill>
              </a:rPr>
              <a:t>Shannon Thomas, Director of </a:t>
            </a:r>
            <a:r>
              <a:rPr lang="en-US" b="1" dirty="0" smtClean="0">
                <a:solidFill>
                  <a:schemeClr val="bg1"/>
                </a:solidFill>
              </a:rPr>
              <a:t>Nursing </a:t>
            </a: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1077218"/>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February 2018</a:t>
            </a:r>
            <a:r>
              <a:rPr lang="en-US" sz="1600" b="1" dirty="0" smtClean="0">
                <a:solidFill>
                  <a:schemeClr val="bg1"/>
                </a:solidFill>
                <a:latin typeface="Arial" pitchFamily="34" charset="0"/>
                <a:cs typeface="Arial" pitchFamily="34" charset="0"/>
              </a:rPr>
              <a:t> </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Services Locations Update</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Teeing up the Moves</a:t>
            </a:r>
          </a:p>
          <a:p>
            <a:pPr algn="ctr"/>
            <a:r>
              <a:rPr lang="en-US" sz="2000" dirty="0" smtClean="0">
                <a:solidFill>
                  <a:srgbClr val="008599"/>
                </a:solidFill>
              </a:rPr>
              <a:t>Helping you with the Transition</a:t>
            </a:r>
          </a:p>
          <a:p>
            <a:pPr algn="ctr"/>
            <a:r>
              <a:rPr lang="en-US" sz="2000" dirty="0" smtClean="0">
                <a:solidFill>
                  <a:srgbClr val="008599"/>
                </a:solidFill>
              </a:rPr>
              <a:t>Campus Stars</a:t>
            </a:r>
          </a:p>
          <a:p>
            <a:pPr algn="ctr"/>
            <a:r>
              <a:rPr lang="en-US" sz="2000" dirty="0" smtClean="0">
                <a:solidFill>
                  <a:srgbClr val="008599"/>
                </a:solidFill>
              </a:rPr>
              <a:t>Community Program</a:t>
            </a:r>
            <a:endParaRPr lang="en-US" sz="2000" dirty="0">
              <a:solidFill>
                <a:srgbClr val="008599"/>
              </a:solidFill>
            </a:endParaRPr>
          </a:p>
        </p:txBody>
      </p:sp>
      <p:pic>
        <p:nvPicPr>
          <p:cNvPr id="4" name="On the Road"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3664678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888" y="-35860"/>
            <a:ext cx="8520112" cy="925894"/>
          </a:xfrm>
        </p:spPr>
        <p:txBody>
          <a:bodyPr>
            <a:normAutofit fontScale="90000"/>
          </a:bodyPr>
          <a:lstStyle/>
          <a:p>
            <a:r>
              <a:rPr lang="en-US" dirty="0" smtClean="0">
                <a:latin typeface="Minion Pro" panose="02040503050306020203"/>
              </a:rPr>
              <a:t>Saint Luke’s Outpatient and Ancillaries</a:t>
            </a:r>
            <a:endParaRPr lang="en-US" dirty="0">
              <a:latin typeface="Minion Pro" panose="02040503050306020203"/>
            </a:endParaRPr>
          </a:p>
        </p:txBody>
      </p:sp>
      <p:graphicFrame>
        <p:nvGraphicFramePr>
          <p:cNvPr id="8" name="Content Placeholder 1"/>
          <p:cNvGraphicFramePr>
            <a:graphicFrameLocks/>
          </p:cNvGraphicFramePr>
          <p:nvPr>
            <p:extLst>
              <p:ext uri="{D42A27DB-BD31-4B8C-83A1-F6EECF244321}">
                <p14:modId xmlns:p14="http://schemas.microsoft.com/office/powerpoint/2010/main" val="3574680690"/>
              </p:ext>
            </p:extLst>
          </p:nvPr>
        </p:nvGraphicFramePr>
        <p:xfrm>
          <a:off x="366615" y="1036338"/>
          <a:ext cx="8292752" cy="3657600"/>
        </p:xfrm>
        <a:graphic>
          <a:graphicData uri="http://schemas.openxmlformats.org/drawingml/2006/table">
            <a:tbl>
              <a:tblPr firstRow="1" bandRow="1">
                <a:tableStyleId>{912C8C85-51F0-491E-9774-3900AFEF0FD7}</a:tableStyleId>
              </a:tblPr>
              <a:tblGrid>
                <a:gridCol w="3748185"/>
                <a:gridCol w="4544567"/>
              </a:tblGrid>
              <a:tr h="358140">
                <a:tc gridSpan="2">
                  <a:txBody>
                    <a:bodyPr/>
                    <a:lstStyle/>
                    <a:p>
                      <a:pPr algn="ctr"/>
                      <a:r>
                        <a:rPr lang="en-US" dirty="0" smtClean="0">
                          <a:latin typeface="+mj-lt"/>
                        </a:rPr>
                        <a:t>These</a:t>
                      </a:r>
                      <a:r>
                        <a:rPr lang="en-US" baseline="0" dirty="0" smtClean="0">
                          <a:latin typeface="+mj-lt"/>
                        </a:rPr>
                        <a:t> </a:t>
                      </a:r>
                      <a:r>
                        <a:rPr lang="en-US" dirty="0" smtClean="0">
                          <a:latin typeface="+mj-lt"/>
                        </a:rPr>
                        <a:t>services </a:t>
                      </a:r>
                      <a:endParaRPr lang="en-US" dirty="0" smtClean="0">
                        <a:latin typeface="+mj-lt"/>
                      </a:endParaRPr>
                    </a:p>
                    <a:p>
                      <a:pPr algn="ctr"/>
                      <a:r>
                        <a:rPr lang="en-US" sz="2400" b="1" u="sng" dirty="0" smtClean="0">
                          <a:latin typeface="+mj-lt"/>
                        </a:rPr>
                        <a:t>remain</a:t>
                      </a:r>
                      <a:r>
                        <a:rPr lang="en-US" sz="2400" b="1" u="sng" baseline="0" dirty="0" smtClean="0">
                          <a:latin typeface="+mj-lt"/>
                        </a:rPr>
                        <a:t> </a:t>
                      </a:r>
                      <a:r>
                        <a:rPr lang="en-US" sz="2400" b="1" u="sng" baseline="0" dirty="0" smtClean="0">
                          <a:latin typeface="+mj-lt"/>
                        </a:rPr>
                        <a:t>in place</a:t>
                      </a:r>
                      <a:endParaRPr lang="en-US" sz="2400" b="1" u="sng" dirty="0">
                        <a:latin typeface="+mj-lt"/>
                      </a:endParaRPr>
                    </a:p>
                  </a:txBody>
                  <a:tcPr>
                    <a:lnB w="3175" cap="flat" cmpd="sng" algn="ctr">
                      <a:noFill/>
                      <a:prstDash val="solid"/>
                      <a:round/>
                      <a:headEnd type="none" w="med" len="med"/>
                      <a:tailEnd type="none" w="med" len="med"/>
                    </a:lnB>
                    <a:solidFill>
                      <a:srgbClr val="00AAA0"/>
                    </a:solidFill>
                  </a:tcPr>
                </a:tc>
                <a:tc hMerge="1">
                  <a:txBody>
                    <a:bodyPr/>
                    <a:lstStyle/>
                    <a:p>
                      <a:pPr algn="ct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Breast Health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1912</a:t>
                      </a: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Chapel</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rPr>
                        <a:t>1912</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Diabetes</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rPr>
                        <a:t>1912</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EVS Offices</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1912</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Imaging</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Monteagle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Lab Draw</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Monteagle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Retail (Walgreens)</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1580 Valencia 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Specialty Clinics &amp; HCC</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1580 Valencia St.</a:t>
                      </a: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8599"/>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41016780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888" y="-35860"/>
            <a:ext cx="8520112" cy="925894"/>
          </a:xfrm>
        </p:spPr>
        <p:txBody>
          <a:bodyPr>
            <a:normAutofit fontScale="90000"/>
          </a:bodyPr>
          <a:lstStyle/>
          <a:p>
            <a:r>
              <a:rPr lang="en-US" dirty="0" smtClean="0">
                <a:latin typeface="Minion Pro" panose="02040503050306020203"/>
              </a:rPr>
              <a:t>Saint Luke’s Outpatient and Ancillaries</a:t>
            </a:r>
            <a:endParaRPr lang="en-US" dirty="0">
              <a:latin typeface="Minion Pro" panose="02040503050306020203"/>
            </a:endParaRPr>
          </a:p>
        </p:txBody>
      </p:sp>
      <p:graphicFrame>
        <p:nvGraphicFramePr>
          <p:cNvPr id="8" name="Content Placeholder 1"/>
          <p:cNvGraphicFramePr>
            <a:graphicFrameLocks/>
          </p:cNvGraphicFramePr>
          <p:nvPr>
            <p:extLst>
              <p:ext uri="{D42A27DB-BD31-4B8C-83A1-F6EECF244321}">
                <p14:modId xmlns:p14="http://schemas.microsoft.com/office/powerpoint/2010/main" val="1348217716"/>
              </p:ext>
            </p:extLst>
          </p:nvPr>
        </p:nvGraphicFramePr>
        <p:xfrm>
          <a:off x="366615" y="1036338"/>
          <a:ext cx="8292751" cy="2926080"/>
        </p:xfrm>
        <a:graphic>
          <a:graphicData uri="http://schemas.openxmlformats.org/drawingml/2006/table">
            <a:tbl>
              <a:tblPr firstRow="1" bandRow="1">
                <a:tableStyleId>{912C8C85-51F0-491E-9774-3900AFEF0FD7}</a:tableStyleId>
              </a:tblPr>
              <a:tblGrid>
                <a:gridCol w="2581424"/>
                <a:gridCol w="996000"/>
                <a:gridCol w="4715327"/>
              </a:tblGrid>
              <a:tr h="358140">
                <a:tc>
                  <a:txBody>
                    <a:bodyPr/>
                    <a:lstStyle/>
                    <a:p>
                      <a:pPr algn="l"/>
                      <a:r>
                        <a:rPr lang="en-US" dirty="0" smtClean="0">
                          <a:latin typeface="+mj-lt"/>
                        </a:rPr>
                        <a:t>Department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Admin</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1912 &amp;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Antepartum Testing</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baseline="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Cardiac Rehab</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Care Coordination</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1912</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Central Scheduling</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1912</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Clinical Research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Monteagle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Engineering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smtClean="0">
                          <a:solidFill>
                            <a:srgbClr val="C00000"/>
                          </a:solidFill>
                          <a:latin typeface="Arial" panose="020B0604020202020204" pitchFamily="34" charset="0"/>
                          <a:cs typeface="Arial" panose="020B0604020202020204" pitchFamily="34" charset="0"/>
                        </a:rPr>
                        <a:t>1580</a:t>
                      </a:r>
                      <a:r>
                        <a:rPr lang="en-US" sz="1800" baseline="0" dirty="0" smtClean="0">
                          <a:solidFill>
                            <a:srgbClr val="C00000"/>
                          </a:solidFill>
                          <a:latin typeface="Arial" panose="020B0604020202020204" pitchFamily="34" charset="0"/>
                          <a:cs typeface="Arial" panose="020B0604020202020204" pitchFamily="34" charset="0"/>
                        </a:rPr>
                        <a:t> </a:t>
                      </a:r>
                      <a:r>
                        <a:rPr lang="en-US" sz="1800" baseline="0" dirty="0" err="1" smtClean="0">
                          <a:solidFill>
                            <a:srgbClr val="C00000"/>
                          </a:solidFill>
                          <a:latin typeface="Arial" panose="020B0604020202020204" pitchFamily="34" charset="0"/>
                          <a:cs typeface="Arial" panose="020B0604020202020204" pitchFamily="34" charset="0"/>
                        </a:rPr>
                        <a:t>Valencia?M</a:t>
                      </a:r>
                      <a:r>
                        <a:rPr lang="en-US" sz="1800" baseline="0" dirty="0" smtClean="0">
                          <a:solidFill>
                            <a:srgbClr val="C00000"/>
                          </a:solidFill>
                          <a:latin typeface="Arial" panose="020B0604020202020204" pitchFamily="34" charset="0"/>
                          <a:cs typeface="Arial" panose="020B0604020202020204" pitchFamily="34" charset="0"/>
                        </a:rPr>
                        <a:t> </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&amp; </a:t>
                      </a:r>
                      <a:r>
                        <a:rPr lang="en-US" sz="1800" baseline="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baseline="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8543243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888" y="-35860"/>
            <a:ext cx="8520112" cy="925894"/>
          </a:xfrm>
        </p:spPr>
        <p:txBody>
          <a:bodyPr>
            <a:normAutofit fontScale="90000"/>
          </a:bodyPr>
          <a:lstStyle/>
          <a:p>
            <a:r>
              <a:rPr lang="en-US" dirty="0" smtClean="0">
                <a:latin typeface="Minion Pro" panose="02040503050306020203"/>
              </a:rPr>
              <a:t>Saint Luke’s Outpatient and Ancillaries</a:t>
            </a:r>
            <a:endParaRPr lang="en-US" dirty="0">
              <a:latin typeface="Minion Pro" panose="02040503050306020203"/>
            </a:endParaRPr>
          </a:p>
        </p:txBody>
      </p:sp>
      <p:graphicFrame>
        <p:nvGraphicFramePr>
          <p:cNvPr id="8" name="Content Placeholder 1"/>
          <p:cNvGraphicFramePr>
            <a:graphicFrameLocks/>
          </p:cNvGraphicFramePr>
          <p:nvPr>
            <p:extLst>
              <p:ext uri="{D42A27DB-BD31-4B8C-83A1-F6EECF244321}">
                <p14:modId xmlns:p14="http://schemas.microsoft.com/office/powerpoint/2010/main" val="40285209"/>
              </p:ext>
            </p:extLst>
          </p:nvPr>
        </p:nvGraphicFramePr>
        <p:xfrm>
          <a:off x="366615" y="1036338"/>
          <a:ext cx="8292751" cy="2560320"/>
        </p:xfrm>
        <a:graphic>
          <a:graphicData uri="http://schemas.openxmlformats.org/drawingml/2006/table">
            <a:tbl>
              <a:tblPr firstRow="1" bandRow="1">
                <a:tableStyleId>{912C8C85-51F0-491E-9774-3900AFEF0FD7}</a:tableStyleId>
              </a:tblPr>
              <a:tblGrid>
                <a:gridCol w="2960479"/>
                <a:gridCol w="517793"/>
                <a:gridCol w="4814479"/>
              </a:tblGrid>
              <a:tr h="358140">
                <a:tc>
                  <a:txBody>
                    <a:bodyPr/>
                    <a:lstStyle/>
                    <a:p>
                      <a:pPr algn="l"/>
                      <a:r>
                        <a:rPr lang="en-US" dirty="0" smtClean="0">
                          <a:latin typeface="+mj-lt"/>
                        </a:rPr>
                        <a:t>Department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Info Services &amp;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Auxilio</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C00000"/>
                          </a:solidFill>
                          <a:latin typeface="Arial" panose="020B0604020202020204" pitchFamily="34" charset="0"/>
                          <a:cs typeface="Arial" panose="020B0604020202020204" pitchFamily="34" charset="0"/>
                        </a:rPr>
                        <a:t>1580 Valencia </a:t>
                      </a:r>
                      <a:r>
                        <a:rPr lang="en-US" sz="1800" dirty="0" err="1" smtClean="0">
                          <a:solidFill>
                            <a:srgbClr val="C00000"/>
                          </a:solidFill>
                          <a:latin typeface="Arial" panose="020B0604020202020204" pitchFamily="34" charset="0"/>
                          <a:cs typeface="Arial" panose="020B0604020202020204" pitchFamily="34" charset="0"/>
                        </a:rPr>
                        <a:t>St?Monteagle</a:t>
                      </a:r>
                      <a:endParaRPr lang="en-US" sz="1800" dirty="0" smtClean="0">
                        <a:solidFill>
                          <a:srgbClr val="C0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Interpreter Services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C00000"/>
                          </a:solidFill>
                          <a:latin typeface="Arial" panose="020B0604020202020204" pitchFamily="34" charset="0"/>
                          <a:cs typeface="Arial" panose="020B0604020202020204" pitchFamily="34" charset="0"/>
                        </a:rPr>
                        <a:t>1580 Valencia </a:t>
                      </a:r>
                      <a:r>
                        <a:rPr lang="en-US" sz="1800" dirty="0" err="1" smtClean="0">
                          <a:solidFill>
                            <a:srgbClr val="C00000"/>
                          </a:solidFill>
                          <a:latin typeface="Arial" panose="020B0604020202020204" pitchFamily="34" charset="0"/>
                          <a:cs typeface="Arial" panose="020B0604020202020204" pitchFamily="34" charset="0"/>
                        </a:rPr>
                        <a:t>St?Monteagle</a:t>
                      </a:r>
                      <a:endParaRPr lang="en-US" sz="1800" dirty="0" smtClean="0">
                        <a:solidFill>
                          <a:srgbClr val="C0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Newborn Connections</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C00000"/>
                          </a:solidFill>
                          <a:latin typeface="Arial" panose="020B0604020202020204" pitchFamily="34" charset="0"/>
                          <a:cs typeface="Arial" panose="020B0604020202020204" pitchFamily="34" charset="0"/>
                        </a:rPr>
                        <a:t>1580 Valencia </a:t>
                      </a:r>
                      <a:r>
                        <a:rPr lang="en-US" sz="1800" dirty="0" err="1" smtClean="0">
                          <a:solidFill>
                            <a:srgbClr val="C00000"/>
                          </a:solidFill>
                          <a:latin typeface="Arial" panose="020B0604020202020204" pitchFamily="34" charset="0"/>
                          <a:cs typeface="Arial" panose="020B0604020202020204" pitchFamily="34" charset="0"/>
                        </a:rPr>
                        <a:t>St?Monteagle</a:t>
                      </a:r>
                      <a:endParaRPr lang="en-US" sz="1800" dirty="0" smtClean="0">
                        <a:solidFill>
                          <a:srgbClr val="C0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Non-Invasive Cardiology</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C00000"/>
                          </a:solidFill>
                          <a:latin typeface="Arial" panose="020B0604020202020204" pitchFamily="34" charset="0"/>
                          <a:cs typeface="Arial" panose="020B0604020202020204" pitchFamily="34" charset="0"/>
                        </a:rPr>
                        <a:t>1580 Valencia </a:t>
                      </a:r>
                      <a:r>
                        <a:rPr lang="en-US" sz="1800" dirty="0" err="1" smtClean="0">
                          <a:solidFill>
                            <a:srgbClr val="C00000"/>
                          </a:solidFill>
                          <a:latin typeface="Arial" panose="020B0604020202020204" pitchFamily="34" charset="0"/>
                          <a:cs typeface="Arial" panose="020B0604020202020204" pitchFamily="34" charset="0"/>
                        </a:rPr>
                        <a:t>St?Monteagle</a:t>
                      </a:r>
                      <a:endParaRPr lang="en-US" sz="1800" dirty="0" smtClean="0">
                        <a:solidFill>
                          <a:srgbClr val="C0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Pulmonary Function</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Lab</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baseline="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161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Pulmonary Rehab</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baseline="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4683410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Welcome Video Place holder</a:t>
            </a:r>
            <a:endParaRPr lang="en-US" dirty="0">
              <a:latin typeface="Minion Pro" panose="02040503050306020203"/>
            </a:endParaRPr>
          </a:p>
        </p:txBody>
      </p:sp>
      <p:sp>
        <p:nvSpPr>
          <p:cNvPr id="5" name="Text Placeholder 4"/>
          <p:cNvSpPr>
            <a:spLocks noGrp="1"/>
          </p:cNvSpPr>
          <p:nvPr>
            <p:ph type="body" idx="1"/>
          </p:nvPr>
        </p:nvSpPr>
        <p:spPr/>
        <p:txBody>
          <a:bodyPr/>
          <a:lstStyle/>
          <a:p>
            <a:r>
              <a:rPr lang="en-US" u="sng" dirty="0" smtClean="0">
                <a:hlinkClick r:id="rId3" tooltip="https://players.brightcove.net/817826402001/79bcaa57-54d7-453c-9f1f-8ab3ef7b15de_default/index.html?videoId=5627355457001"/>
              </a:rPr>
              <a:t>https://bcove.video/2lRdGhR</a:t>
            </a:r>
            <a:endParaRPr lang="en-US" dirty="0"/>
          </a:p>
        </p:txBody>
      </p:sp>
      <p:cxnSp>
        <p:nvCxnSpPr>
          <p:cNvPr id="6" name="Straight Connector 5"/>
          <p:cNvCxnSpPr/>
          <p:nvPr/>
        </p:nvCxnSpPr>
        <p:spPr>
          <a:xfrm>
            <a:off x="732698" y="3299425"/>
            <a:ext cx="84113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74167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erformance-iStock_000059159580_XXXLarge.png"/>
          <p:cNvPicPr>
            <a:picLocks noChangeAspect="1"/>
          </p:cNvPicPr>
          <p:nvPr/>
        </p:nvPicPr>
        <p:blipFill>
          <a:blip r:embed="rId3" cstate="print"/>
          <a:stretch>
            <a:fillRect/>
          </a:stretch>
        </p:blipFill>
        <p:spPr>
          <a:xfrm>
            <a:off x="2057400" y="895351"/>
            <a:ext cx="5097336" cy="3733798"/>
          </a:xfrm>
          <a:prstGeom prst="rect">
            <a:avLst/>
          </a:prstGeom>
          <a:effectLst/>
        </p:spPr>
      </p:pic>
      <p:sp>
        <p:nvSpPr>
          <p:cNvPr id="12" name="TextBox 11"/>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Performance</a:t>
            </a:r>
            <a:endParaRPr lang="en-US" sz="2800" dirty="0">
              <a:solidFill>
                <a:srgbClr val="93CFD9"/>
              </a:solidFill>
              <a:latin typeface="Arial" pitchFamily="34" charset="0"/>
              <a:cs typeface="Arial" pitchFamily="34" charset="0"/>
            </a:endParaRPr>
          </a:p>
        </p:txBody>
      </p:sp>
      <p:sp>
        <p:nvSpPr>
          <p:cNvPr id="13" name="TextBox 12"/>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4" name="TextBox 13"/>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Care</a:t>
            </a:r>
            <a:endParaRPr lang="en-US" sz="2800" dirty="0">
              <a:solidFill>
                <a:srgbClr val="008599"/>
              </a:solidFill>
              <a:latin typeface="Arial" pitchFamily="34" charset="0"/>
              <a:cs typeface="Arial" pitchFamily="34" charset="0"/>
            </a:endParaRPr>
          </a:p>
        </p:txBody>
      </p:sp>
      <p:sp>
        <p:nvSpPr>
          <p:cNvPr id="15" name="TextBox 14"/>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6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400"/>
                                        <p:tgtEl>
                                          <p:spTgt spid="8"/>
                                        </p:tgtEl>
                                      </p:cBhvr>
                                    </p:animEffect>
                                  </p:childTnLst>
                                </p:cTn>
                              </p:par>
                              <p:par>
                                <p:cTn id="8" presetID="19" presetClass="emph" presetSubtype="0" fill="hold" nodeType="withEffect">
                                  <p:stCondLst>
                                    <p:cond delay="600"/>
                                  </p:stCondLst>
                                  <p:childTnLst>
                                    <p:animClr clrSpc="rgb" dir="cw">
                                      <p:cBhvr override="childStyle">
                                        <p:cTn id="9" dur="500" fill="hold"/>
                                        <p:tgtEl>
                                          <p:spTgt spid="14">
                                            <p:txEl>
                                              <p:pRg st="0" end="0"/>
                                            </p:txEl>
                                          </p:spTgt>
                                        </p:tgtEl>
                                        <p:attrNameLst>
                                          <p:attrName>style.color</p:attrName>
                                        </p:attrNameLst>
                                      </p:cBhvr>
                                      <p:to>
                                        <a:srgbClr val="93CFD9"/>
                                      </p:to>
                                    </p:animClr>
                                    <p:animClr clrSpc="rgb" dir="cw">
                                      <p:cBhvr>
                                        <p:cTn id="10" dur="500" fill="hold"/>
                                        <p:tgtEl>
                                          <p:spTgt spid="14">
                                            <p:txEl>
                                              <p:pRg st="0" end="0"/>
                                            </p:txEl>
                                          </p:spTgt>
                                        </p:tgtEl>
                                        <p:attrNameLst>
                                          <p:attrName>fillcolor</p:attrName>
                                        </p:attrNameLst>
                                      </p:cBhvr>
                                      <p:to>
                                        <a:srgbClr val="93CFD9"/>
                                      </p:to>
                                    </p:animClr>
                                    <p:set>
                                      <p:cBhvr>
                                        <p:cTn id="11" dur="500" fill="hold"/>
                                        <p:tgtEl>
                                          <p:spTgt spid="14">
                                            <p:txEl>
                                              <p:pRg st="0" end="0"/>
                                            </p:txEl>
                                          </p:spTgt>
                                        </p:tgtEl>
                                        <p:attrNameLst>
                                          <p:attrName>fill.type</p:attrName>
                                        </p:attrNameLst>
                                      </p:cBhvr>
                                      <p:to>
                                        <p:strVal val="solid"/>
                                      </p:to>
                                    </p:set>
                                    <p:set>
                                      <p:cBhvr>
                                        <p:cTn id="12" dur="500" fill="hold"/>
                                        <p:tgtEl>
                                          <p:spTgt spid="14">
                                            <p:txEl>
                                              <p:pRg st="0" end="0"/>
                                            </p:txEl>
                                          </p:spTgt>
                                        </p:tgtEl>
                                        <p:attrNameLst>
                                          <p:attrName>fill.on</p:attrName>
                                        </p:attrNameLst>
                                      </p:cBhvr>
                                      <p:to>
                                        <p:strVal val="true"/>
                                      </p:to>
                                    </p:set>
                                  </p:childTnLst>
                                </p:cTn>
                              </p:par>
                              <p:par>
                                <p:cTn id="13" presetID="19" presetClass="emph" presetSubtype="0" fill="hold" nodeType="withEffect">
                                  <p:stCondLst>
                                    <p:cond delay="1000"/>
                                  </p:stCondLst>
                                  <p:childTnLst>
                                    <p:animClr clrSpc="rgb" dir="cw">
                                      <p:cBhvr override="childStyle">
                                        <p:cTn id="14" dur="900" fill="hold"/>
                                        <p:tgtEl>
                                          <p:spTgt spid="12">
                                            <p:txEl>
                                              <p:pRg st="0" end="0"/>
                                            </p:txEl>
                                          </p:spTgt>
                                        </p:tgtEl>
                                        <p:attrNameLst>
                                          <p:attrName>style.color</p:attrName>
                                        </p:attrNameLst>
                                      </p:cBhvr>
                                      <p:to>
                                        <a:srgbClr val="008599"/>
                                      </p:to>
                                    </p:animClr>
                                    <p:animClr clrSpc="rgb" dir="cw">
                                      <p:cBhvr>
                                        <p:cTn id="15" dur="900" fill="hold"/>
                                        <p:tgtEl>
                                          <p:spTgt spid="12">
                                            <p:txEl>
                                              <p:pRg st="0" end="0"/>
                                            </p:txEl>
                                          </p:spTgt>
                                        </p:tgtEl>
                                        <p:attrNameLst>
                                          <p:attrName>fillcolor</p:attrName>
                                        </p:attrNameLst>
                                      </p:cBhvr>
                                      <p:to>
                                        <a:srgbClr val="008599"/>
                                      </p:to>
                                    </p:animClr>
                                    <p:set>
                                      <p:cBhvr>
                                        <p:cTn id="16" dur="900" fill="hold"/>
                                        <p:tgtEl>
                                          <p:spTgt spid="12">
                                            <p:txEl>
                                              <p:pRg st="0" end="0"/>
                                            </p:txEl>
                                          </p:spTgt>
                                        </p:tgtEl>
                                        <p:attrNameLst>
                                          <p:attrName>fill.type</p:attrName>
                                        </p:attrNameLst>
                                      </p:cBhvr>
                                      <p:to>
                                        <p:strVal val="solid"/>
                                      </p:to>
                                    </p:set>
                                    <p:set>
                                      <p:cBhvr>
                                        <p:cTn id="17" dur="900" fill="hold"/>
                                        <p:tgtEl>
                                          <p:spTgt spid="12">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874" y="0"/>
            <a:ext cx="6658252" cy="5143500"/>
          </a:xfrm>
          <a:prstGeom prst="rect">
            <a:avLst/>
          </a:prstGeom>
        </p:spPr>
      </p:pic>
    </p:spTree>
    <p:extLst>
      <p:ext uri="{BB962C8B-B14F-4D97-AF65-F5344CB8AC3E}">
        <p14:creationId xmlns:p14="http://schemas.microsoft.com/office/powerpoint/2010/main" val="393711678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HCAHPS Place holder</a:t>
            </a:r>
            <a:endParaRPr lang="en-US" dirty="0">
              <a:latin typeface="Minion Pro" panose="02040503050306020203"/>
            </a:endParaRP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0538025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a:off x="444246" y="2897991"/>
            <a:ext cx="363045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17097" y="3003866"/>
            <a:ext cx="3657600" cy="480115"/>
          </a:xfrm>
          <a:prstGeom prst="rect">
            <a:avLst/>
          </a:prstGeom>
          <a:noFill/>
        </p:spPr>
        <p:txBody>
          <a:bodyPr wrap="square" lIns="91425" tIns="45712" rIns="91425" bIns="45712" rtlCol="0">
            <a:spAutoFit/>
          </a:bodyPr>
          <a:lstStyle/>
          <a:p>
            <a:pPr>
              <a:lnSpc>
                <a:spcPct val="90000"/>
              </a:lnSpc>
            </a:pPr>
            <a:r>
              <a:rPr lang="en-US" sz="2800" dirty="0" smtClean="0">
                <a:solidFill>
                  <a:srgbClr val="008599"/>
                </a:solidFill>
              </a:rPr>
              <a:t>How are we doing?</a:t>
            </a:r>
            <a:endParaRPr lang="en-US" sz="2800" dirty="0">
              <a:solidFill>
                <a:srgbClr val="008599"/>
              </a:solidFill>
            </a:endParaRPr>
          </a:p>
        </p:txBody>
      </p:sp>
      <p:sp>
        <p:nvSpPr>
          <p:cNvPr id="5" name="TextBox 4"/>
          <p:cNvSpPr txBox="1"/>
          <p:nvPr/>
        </p:nvSpPr>
        <p:spPr>
          <a:xfrm>
            <a:off x="340898" y="1124186"/>
            <a:ext cx="3846094" cy="1892810"/>
          </a:xfrm>
          <a:prstGeom prst="rect">
            <a:avLst/>
          </a:prstGeom>
          <a:noFill/>
        </p:spPr>
        <p:txBody>
          <a:bodyPr wrap="square" lIns="91425" tIns="45712" rIns="91425" bIns="45712" rtlCol="0">
            <a:spAutoFit/>
          </a:bodyPr>
          <a:lstStyle/>
          <a:p>
            <a:pPr>
              <a:lnSpc>
                <a:spcPct val="80000"/>
              </a:lnSpc>
            </a:pPr>
            <a:r>
              <a:rPr lang="en-US" sz="3600" dirty="0">
                <a:solidFill>
                  <a:srgbClr val="524F50"/>
                </a:solidFill>
                <a:latin typeface="Minion Pro" panose="02040503050306020203" pitchFamily="18" charset="0"/>
              </a:rPr>
              <a:t>Handwashing is </a:t>
            </a:r>
            <a:br>
              <a:rPr lang="en-US" sz="3600" dirty="0">
                <a:solidFill>
                  <a:srgbClr val="524F50"/>
                </a:solidFill>
                <a:latin typeface="Minion Pro" panose="02040503050306020203" pitchFamily="18" charset="0"/>
              </a:rPr>
            </a:br>
            <a:r>
              <a:rPr lang="en-US" sz="3600" dirty="0">
                <a:solidFill>
                  <a:srgbClr val="524F50"/>
                </a:solidFill>
                <a:latin typeface="Minion Pro" panose="02040503050306020203" pitchFamily="18" charset="0"/>
              </a:rPr>
              <a:t>one of our three high reliability initiatives</a:t>
            </a:r>
          </a:p>
        </p:txBody>
      </p:sp>
      <p:pic>
        <p:nvPicPr>
          <p:cNvPr id="12" name="Picture 2" descr="Art, advertising and body painting Kimberly-Clark Professional : Crab"/>
          <p:cNvPicPr>
            <a:picLocks noChangeAspect="1" noChangeArrowheads="1"/>
          </p:cNvPicPr>
          <p:nvPr/>
        </p:nvPicPr>
        <p:blipFill rotWithShape="1">
          <a:blip r:embed="rId3" cstate="print"/>
          <a:srcRect t="26142" r="11111" b="11037"/>
          <a:stretch/>
        </p:blipFill>
        <p:spPr bwMode="auto">
          <a:xfrm>
            <a:off x="4653817" y="831182"/>
            <a:ext cx="4297680" cy="4006686"/>
          </a:xfrm>
          <a:prstGeom prst="rect">
            <a:avLst/>
          </a:prstGeom>
          <a:noFill/>
          <a:effectLst/>
        </p:spPr>
      </p:pic>
      <p:sp>
        <p:nvSpPr>
          <p:cNvPr id="16" name="TextBox 15"/>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Performance</a:t>
            </a:r>
            <a:endParaRPr lang="en-US" sz="2800" dirty="0">
              <a:solidFill>
                <a:srgbClr val="008599"/>
              </a:solidFill>
              <a:latin typeface="Arial" pitchFamily="34" charset="0"/>
              <a:cs typeface="Arial" pitchFamily="34" charset="0"/>
            </a:endParaRPr>
          </a:p>
        </p:txBody>
      </p:sp>
      <p:sp>
        <p:nvSpPr>
          <p:cNvPr id="17" name="TextBox 16"/>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8" name="TextBox 17"/>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9" name="TextBox 18"/>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pic>
        <p:nvPicPr>
          <p:cNvPr id="3" name="Fonz"/>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5025" y="437735"/>
            <a:ext cx="3334131" cy="4608946"/>
          </a:xfrm>
          <a:prstGeom prst="rect">
            <a:avLst/>
          </a:prstGeom>
        </p:spPr>
      </p:pic>
    </p:spTree>
    <p:extLst>
      <p:ext uri="{BB962C8B-B14F-4D97-AF65-F5344CB8AC3E}">
        <p14:creationId xmlns:p14="http://schemas.microsoft.com/office/powerpoint/2010/main" val="705352564"/>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916553" y="659494"/>
            <a:ext cx="8227447"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a:xfrm>
            <a:off x="491646" y="-35448"/>
            <a:ext cx="8049116" cy="853801"/>
          </a:xfrm>
        </p:spPr>
        <p:txBody>
          <a:bodyPr/>
          <a:lstStyle/>
          <a:p>
            <a:r>
              <a:rPr lang="en-US" dirty="0" smtClean="0"/>
              <a:t>Handwashing</a:t>
            </a:r>
            <a:endParaRPr lang="en-US" dirty="0"/>
          </a:p>
        </p:txBody>
      </p:sp>
      <p:sp>
        <p:nvSpPr>
          <p:cNvPr id="6" name="Text Placeholder 5"/>
          <p:cNvSpPr>
            <a:spLocks noGrp="1"/>
          </p:cNvSpPr>
          <p:nvPr>
            <p:ph type="body" sz="quarter" idx="10"/>
          </p:nvPr>
        </p:nvSpPr>
        <p:spPr>
          <a:xfrm>
            <a:off x="753284" y="588231"/>
            <a:ext cx="8044656" cy="383319"/>
          </a:xfrm>
        </p:spPr>
        <p:txBody>
          <a:bodyPr/>
          <a:lstStyle/>
          <a:p>
            <a:r>
              <a:rPr lang="en-US" sz="2000" dirty="0" smtClean="0"/>
              <a:t>All CPMC Campuses</a:t>
            </a:r>
            <a:endParaRPr lang="en-US" dirty="0"/>
          </a:p>
        </p:txBody>
      </p:sp>
      <p:graphicFrame>
        <p:nvGraphicFramePr>
          <p:cNvPr id="14" name="Chart 13"/>
          <p:cNvGraphicFramePr/>
          <p:nvPr>
            <p:extLst>
              <p:ext uri="{D42A27DB-BD31-4B8C-83A1-F6EECF244321}">
                <p14:modId xmlns:p14="http://schemas.microsoft.com/office/powerpoint/2010/main" val="3046962201"/>
              </p:ext>
            </p:extLst>
          </p:nvPr>
        </p:nvGraphicFramePr>
        <p:xfrm>
          <a:off x="191170" y="1069800"/>
          <a:ext cx="8759790" cy="3928920"/>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descr="Chart-All-Campuses.png"/>
          <p:cNvPicPr>
            <a:picLocks noChangeAspect="1"/>
          </p:cNvPicPr>
          <p:nvPr/>
        </p:nvPicPr>
        <p:blipFill>
          <a:blip r:embed="rId4" cstate="print"/>
          <a:srcRect l="80000" t="15238" r="6667"/>
          <a:stretch>
            <a:fillRect/>
          </a:stretch>
        </p:blipFill>
        <p:spPr>
          <a:xfrm>
            <a:off x="8289904" y="2399963"/>
            <a:ext cx="696233" cy="3320118"/>
          </a:xfrm>
          <a:prstGeom prst="rect">
            <a:avLst/>
          </a:prstGeom>
        </p:spPr>
      </p:pic>
      <p:cxnSp>
        <p:nvCxnSpPr>
          <p:cNvPr id="9" name="Straight Connector 8"/>
          <p:cNvCxnSpPr/>
          <p:nvPr/>
        </p:nvCxnSpPr>
        <p:spPr>
          <a:xfrm>
            <a:off x="916553" y="3122776"/>
            <a:ext cx="7229071" cy="0"/>
          </a:xfrm>
          <a:prstGeom prst="line">
            <a:avLst/>
          </a:prstGeom>
          <a:ln w="12700" cmpd="sng">
            <a:solidFill>
              <a:schemeClr val="bg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16553" y="2231236"/>
            <a:ext cx="7229071" cy="0"/>
          </a:xfrm>
          <a:prstGeom prst="line">
            <a:avLst/>
          </a:prstGeom>
          <a:ln w="12700" cmpd="sng">
            <a:solidFill>
              <a:schemeClr val="bg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Congrats"/>
          <p:cNvSpPr txBox="1">
            <a:spLocks/>
          </p:cNvSpPr>
          <p:nvPr/>
        </p:nvSpPr>
        <p:spPr>
          <a:xfrm>
            <a:off x="5141615" y="707864"/>
            <a:ext cx="3399147" cy="929412"/>
          </a:xfrm>
          <a:prstGeom prst="rect">
            <a:avLst/>
          </a:prstGeom>
          <a:solidFill>
            <a:srgbClr val="00AAA0">
              <a:alpha val="94118"/>
            </a:srgbClr>
          </a:solidFill>
          <a:effectLst>
            <a:outerShdw blurRad="965200" dist="393700" dir="5400000" sx="119000" sy="119000" algn="t" rotWithShape="0">
              <a:prstClr val="black">
                <a:alpha val="49000"/>
              </a:prstClr>
            </a:outerShdw>
            <a:softEdge rad="0"/>
          </a:effectLst>
        </p:spPr>
        <p:txBody>
          <a:bodyPr vert="horz" lIns="68580" tIns="34290" rIns="68580" bIns="34290" rtlCol="0" anchor="ctr">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4400" b="0" dirty="0" smtClean="0"/>
              <a:t>Congrats!</a:t>
            </a:r>
          </a:p>
          <a:p>
            <a:pPr algn="ctr">
              <a:lnSpc>
                <a:spcPct val="80000"/>
              </a:lnSpc>
              <a:spcBef>
                <a:spcPts val="75"/>
              </a:spcBef>
            </a:pPr>
            <a:r>
              <a:rPr lang="en-US" sz="2100" b="0" dirty="0" smtClean="0"/>
              <a:t>Goal Met</a:t>
            </a:r>
          </a:p>
        </p:txBody>
      </p:sp>
    </p:spTree>
    <p:extLst>
      <p:ext uri="{BB962C8B-B14F-4D97-AF65-F5344CB8AC3E}">
        <p14:creationId xmlns:p14="http://schemas.microsoft.com/office/powerpoint/2010/main" val="260278413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 y="-1"/>
            <a:ext cx="9136607" cy="5143500"/>
          </a:xfrm>
          <a:prstGeom prst="rect">
            <a:avLst/>
          </a:prstGeom>
        </p:spPr>
      </p:pic>
      <p:sp>
        <p:nvSpPr>
          <p:cNvPr id="3" name="Rectangle 2" hidden="1"/>
          <p:cNvSpPr/>
          <p:nvPr/>
        </p:nvSpPr>
        <p:spPr>
          <a:xfrm>
            <a:off x="-76200" y="-25400"/>
            <a:ext cx="9328483" cy="5271168"/>
          </a:xfrm>
          <a:prstGeom prst="rect">
            <a:avLst/>
          </a:prstGeom>
          <a:solidFill>
            <a:srgbClr val="001723">
              <a:alpha val="8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282700"/>
            <a:ext cx="7886700" cy="1222756"/>
          </a:xfrm>
        </p:spPr>
        <p:txBody>
          <a:bodyPr/>
          <a:lstStyle/>
          <a:p>
            <a:r>
              <a:rPr lang="en-US" dirty="0" smtClean="0"/>
              <a:t>What’s going on with the Census?</a:t>
            </a:r>
            <a:endParaRPr lang="en-US" dirty="0"/>
          </a:p>
        </p:txBody>
      </p:sp>
      <p:sp>
        <p:nvSpPr>
          <p:cNvPr id="5" name="Text Placeholder 4"/>
          <p:cNvSpPr>
            <a:spLocks noGrp="1"/>
          </p:cNvSpPr>
          <p:nvPr>
            <p:ph type="body" idx="1"/>
          </p:nvPr>
        </p:nvSpPr>
        <p:spPr>
          <a:xfrm>
            <a:off x="623888" y="2642616"/>
            <a:ext cx="7886700" cy="1924622"/>
          </a:xfrm>
        </p:spPr>
        <p:txBody>
          <a:bodyPr/>
          <a:lstStyle/>
          <a:p>
            <a:r>
              <a:rPr lang="en-US" sz="2000" dirty="0" smtClean="0"/>
              <a:t>Insert Census Trends Chart</a:t>
            </a:r>
          </a:p>
          <a:p>
            <a:endParaRPr lang="en-US" sz="2000" dirty="0"/>
          </a:p>
        </p:txBody>
      </p:sp>
      <p:cxnSp>
        <p:nvCxnSpPr>
          <p:cNvPr id="12" name="Straight Connector 11"/>
          <p:cNvCxnSpPr/>
          <p:nvPr/>
        </p:nvCxnSpPr>
        <p:spPr>
          <a:xfrm>
            <a:off x="731516" y="2357664"/>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484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52700" y="895350"/>
            <a:ext cx="2209800" cy="523220"/>
          </a:xfrm>
          <a:prstGeom prst="rect">
            <a:avLst/>
          </a:prstGeom>
          <a:noFill/>
        </p:spPr>
        <p:txBody>
          <a:bodyPr wrap="square" lIns="91425" tIns="45712" rIns="91425" bIns="45712" rtlCol="0">
            <a:spAutoFit/>
          </a:bodyPr>
          <a:lstStyle/>
          <a:p>
            <a:r>
              <a:rPr lang="en-US" sz="2800" dirty="0" err="1" smtClean="0">
                <a:solidFill>
                  <a:srgbClr val="008599"/>
                </a:solidFill>
                <a:latin typeface="Arial" pitchFamily="34" charset="0"/>
                <a:cs typeface="Arial" pitchFamily="34" charset="0"/>
              </a:rPr>
              <a:t>erformance</a:t>
            </a:r>
            <a:endParaRPr lang="en-US" sz="2800" dirty="0">
              <a:solidFill>
                <a:srgbClr val="008599"/>
              </a:solidFill>
              <a:latin typeface="Arial" pitchFamily="34" charset="0"/>
              <a:cs typeface="Arial" pitchFamily="34" charset="0"/>
            </a:endParaRPr>
          </a:p>
        </p:txBody>
      </p:sp>
      <p:sp>
        <p:nvSpPr>
          <p:cNvPr id="3" name="TextBox 2"/>
          <p:cNvSpPr txBox="1"/>
          <p:nvPr/>
        </p:nvSpPr>
        <p:spPr>
          <a:xfrm>
            <a:off x="3733800" y="895350"/>
            <a:ext cx="533400" cy="53340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C</a:t>
            </a:r>
            <a:endParaRPr lang="en-US" sz="2800" dirty="0">
              <a:solidFill>
                <a:srgbClr val="008599"/>
              </a:solidFill>
              <a:latin typeface="Arial" pitchFamily="34" charset="0"/>
              <a:cs typeface="Arial" pitchFamily="34" charset="0"/>
            </a:endParaRPr>
          </a:p>
        </p:txBody>
      </p:sp>
      <p:sp>
        <p:nvSpPr>
          <p:cNvPr id="4" name="TextBox 3"/>
          <p:cNvSpPr txBox="1"/>
          <p:nvPr/>
        </p:nvSpPr>
        <p:spPr>
          <a:xfrm>
            <a:off x="4267201" y="895351"/>
            <a:ext cx="5334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M</a:t>
            </a:r>
            <a:endParaRPr lang="en-US" sz="2800" dirty="0">
              <a:solidFill>
                <a:srgbClr val="008599"/>
              </a:solidFill>
              <a:latin typeface="Arial" pitchFamily="34" charset="0"/>
              <a:cs typeface="Arial" pitchFamily="34" charset="0"/>
            </a:endParaRPr>
          </a:p>
        </p:txBody>
      </p:sp>
      <p:sp>
        <p:nvSpPr>
          <p:cNvPr id="5" name="TextBox 4"/>
          <p:cNvSpPr txBox="1"/>
          <p:nvPr/>
        </p:nvSpPr>
        <p:spPr>
          <a:xfrm>
            <a:off x="6934200" y="895351"/>
            <a:ext cx="2209800" cy="523220"/>
          </a:xfrm>
          <a:prstGeom prst="rect">
            <a:avLst/>
          </a:prstGeom>
          <a:noFill/>
        </p:spPr>
        <p:txBody>
          <a:bodyPr wrap="square" lIns="91425" tIns="45712" rIns="91425" bIns="45712" rtlCol="0">
            <a:spAutoFit/>
          </a:bodyPr>
          <a:lstStyle/>
          <a:p>
            <a:r>
              <a:rPr lang="en-US" sz="2800" dirty="0" err="1" smtClean="0">
                <a:solidFill>
                  <a:srgbClr val="008599"/>
                </a:solidFill>
                <a:latin typeface="Arial" pitchFamily="34" charset="0"/>
                <a:cs typeface="Arial" pitchFamily="34" charset="0"/>
              </a:rPr>
              <a:t>ommunity</a:t>
            </a:r>
            <a:endParaRPr lang="en-US" sz="2800" dirty="0">
              <a:solidFill>
                <a:srgbClr val="008599"/>
              </a:solidFill>
              <a:latin typeface="Arial" pitchFamily="34" charset="0"/>
              <a:cs typeface="Arial" pitchFamily="34" charset="0"/>
            </a:endParaRPr>
          </a:p>
        </p:txBody>
      </p:sp>
      <p:sp>
        <p:nvSpPr>
          <p:cNvPr id="6" name="TextBox 5"/>
          <p:cNvSpPr txBox="1"/>
          <p:nvPr/>
        </p:nvSpPr>
        <p:spPr>
          <a:xfrm>
            <a:off x="914400" y="895351"/>
            <a:ext cx="22098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are</a:t>
            </a:r>
            <a:endParaRPr lang="en-US" sz="2800" dirty="0">
              <a:solidFill>
                <a:srgbClr val="008599"/>
              </a:solidFill>
              <a:latin typeface="Arial" pitchFamily="34" charset="0"/>
              <a:cs typeface="Arial" pitchFamily="34" charset="0"/>
            </a:endParaRPr>
          </a:p>
        </p:txBody>
      </p:sp>
      <p:sp>
        <p:nvSpPr>
          <p:cNvPr id="7" name="TextBox 6"/>
          <p:cNvSpPr txBox="1"/>
          <p:nvPr/>
        </p:nvSpPr>
        <p:spPr>
          <a:xfrm>
            <a:off x="4572000" y="895351"/>
            <a:ext cx="5334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C</a:t>
            </a:r>
            <a:endParaRPr lang="en-US" sz="2800" dirty="0">
              <a:solidFill>
                <a:srgbClr val="008599"/>
              </a:solidFill>
              <a:latin typeface="Arial" pitchFamily="34" charset="0"/>
              <a:cs typeface="Arial" pitchFamily="34" charset="0"/>
            </a:endParaRPr>
          </a:p>
        </p:txBody>
      </p:sp>
      <p:sp>
        <p:nvSpPr>
          <p:cNvPr id="8" name="TextBox 7"/>
          <p:cNvSpPr txBox="1"/>
          <p:nvPr/>
        </p:nvSpPr>
        <p:spPr>
          <a:xfrm>
            <a:off x="5575301" y="895350"/>
            <a:ext cx="533401" cy="53340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e</a:t>
            </a:r>
            <a:endParaRPr lang="en-US" sz="2800" dirty="0">
              <a:solidFill>
                <a:srgbClr val="008599"/>
              </a:solidFill>
              <a:latin typeface="Arial" pitchFamily="34" charset="0"/>
              <a:cs typeface="Arial" pitchFamily="34" charset="0"/>
            </a:endParaRPr>
          </a:p>
        </p:txBody>
      </p:sp>
      <p:sp>
        <p:nvSpPr>
          <p:cNvPr id="9" name="TextBox 8"/>
          <p:cNvSpPr txBox="1"/>
          <p:nvPr/>
        </p:nvSpPr>
        <p:spPr>
          <a:xfrm>
            <a:off x="4038600" y="895350"/>
            <a:ext cx="533400" cy="53340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P</a:t>
            </a:r>
            <a:endParaRPr lang="en-US" sz="2800" dirty="0">
              <a:solidFill>
                <a:srgbClr val="008599"/>
              </a:solidFill>
              <a:latin typeface="Arial" pitchFamily="34" charset="0"/>
              <a:cs typeface="Arial" pitchFamily="34" charset="0"/>
            </a:endParaRPr>
          </a:p>
        </p:txBody>
      </p:sp>
      <p:pic>
        <p:nvPicPr>
          <p:cNvPr id="11" name="Picture 10" descr="ppt-icon-care.png"/>
          <p:cNvPicPr>
            <a:picLocks noChangeAspect="1"/>
          </p:cNvPicPr>
          <p:nvPr/>
        </p:nvPicPr>
        <p:blipFill>
          <a:blip r:embed="rId3" cstate="print"/>
          <a:stretch>
            <a:fillRect/>
          </a:stretch>
        </p:blipFill>
        <p:spPr>
          <a:xfrm>
            <a:off x="2420619" y="1581150"/>
            <a:ext cx="1998981" cy="1464254"/>
          </a:xfrm>
          <a:prstGeom prst="rect">
            <a:avLst/>
          </a:prstGeom>
        </p:spPr>
      </p:pic>
      <p:pic>
        <p:nvPicPr>
          <p:cNvPr id="12" name="Picture 11" descr="ppt-icon-care.png"/>
          <p:cNvPicPr>
            <a:picLocks noChangeAspect="1"/>
          </p:cNvPicPr>
          <p:nvPr/>
        </p:nvPicPr>
        <p:blipFill>
          <a:blip r:embed="rId4" cstate="print"/>
          <a:srcRect l="5600" t="4800" r="2400" b="1200"/>
          <a:stretch>
            <a:fillRect/>
          </a:stretch>
        </p:blipFill>
        <p:spPr>
          <a:xfrm>
            <a:off x="4495800" y="1579931"/>
            <a:ext cx="2155700" cy="1468375"/>
          </a:xfrm>
          <a:prstGeom prst="rect">
            <a:avLst/>
          </a:prstGeom>
        </p:spPr>
      </p:pic>
      <p:pic>
        <p:nvPicPr>
          <p:cNvPr id="13" name="Picture 12" descr="ppt-icon-care.png"/>
          <p:cNvPicPr>
            <a:picLocks noChangeAspect="1"/>
          </p:cNvPicPr>
          <p:nvPr/>
        </p:nvPicPr>
        <p:blipFill>
          <a:blip r:embed="rId5" cstate="print"/>
          <a:stretch>
            <a:fillRect/>
          </a:stretch>
        </p:blipFill>
        <p:spPr>
          <a:xfrm>
            <a:off x="6705600" y="1581150"/>
            <a:ext cx="2133600" cy="1455700"/>
          </a:xfrm>
          <a:prstGeom prst="rect">
            <a:avLst/>
          </a:prstGeom>
        </p:spPr>
      </p:pic>
      <p:sp>
        <p:nvSpPr>
          <p:cNvPr id="14" name="Flowchart: Process 13"/>
          <p:cNvSpPr/>
          <p:nvPr/>
        </p:nvSpPr>
        <p:spPr>
          <a:xfrm>
            <a:off x="0" y="1581150"/>
            <a:ext cx="2209800" cy="2057400"/>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en-US"/>
          </a:p>
        </p:txBody>
      </p:sp>
      <p:pic>
        <p:nvPicPr>
          <p:cNvPr id="15" name="Picture 14" descr="ppt-icon-care.png"/>
          <p:cNvPicPr>
            <a:picLocks noChangeAspect="1"/>
          </p:cNvPicPr>
          <p:nvPr/>
        </p:nvPicPr>
        <p:blipFill>
          <a:blip r:embed="rId6" cstate="print"/>
          <a:stretch>
            <a:fillRect/>
          </a:stretch>
        </p:blipFill>
        <p:spPr>
          <a:xfrm>
            <a:off x="152400" y="1581150"/>
            <a:ext cx="2209800" cy="1455964"/>
          </a:xfrm>
          <a:prstGeom prst="rect">
            <a:avLst/>
          </a:prstGeom>
        </p:spPr>
      </p:pic>
      <p:sp>
        <p:nvSpPr>
          <p:cNvPr id="20" name="Title 19"/>
          <p:cNvSpPr>
            <a:spLocks noGrp="1"/>
          </p:cNvSpPr>
          <p:nvPr>
            <p:ph type="title"/>
          </p:nvPr>
        </p:nvSpPr>
        <p:spPr>
          <a:xfrm>
            <a:off x="623888" y="-1375918"/>
            <a:ext cx="7886700" cy="2139950"/>
          </a:xfrm>
        </p:spPr>
        <p:txBody>
          <a:bodyPr/>
          <a:lstStyle/>
          <a:p>
            <a:r>
              <a:rPr lang="en-US" dirty="0" smtClean="0"/>
              <a:t>Our </a:t>
            </a:r>
            <a:r>
              <a:rPr lang="en-US" b="1" dirty="0" smtClean="0"/>
              <a:t>CPMC</a:t>
            </a:r>
            <a:r>
              <a:rPr lang="en-US" dirty="0" smtClean="0"/>
              <a:t>2020 Themes</a:t>
            </a:r>
            <a:endParaRPr lang="en-US" dirty="0"/>
          </a:p>
        </p:txBody>
      </p:sp>
      <p:cxnSp>
        <p:nvCxnSpPr>
          <p:cNvPr id="17" name="Straight Connector 16"/>
          <p:cNvCxnSpPr/>
          <p:nvPr/>
        </p:nvCxnSpPr>
        <p:spPr>
          <a:xfrm>
            <a:off x="586394" y="76247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5.55112E-17 -3.33333E-6 L -0.3375 -3.33333E-6 " pathEditMode="relative" rAng="0" ptsTypes="AA">
                                      <p:cBhvr>
                                        <p:cTn id="6" dur="2000" fill="hold"/>
                                        <p:tgtEl>
                                          <p:spTgt spid="3"/>
                                        </p:tgtEl>
                                        <p:attrNameLst>
                                          <p:attrName>ppt_x</p:attrName>
                                          <p:attrName>ppt_y</p:attrName>
                                        </p:attrNameLst>
                                      </p:cBhvr>
                                      <p:rCtr x="-169" y="0"/>
                                    </p:animMotion>
                                  </p:childTnLst>
                                </p:cTn>
                              </p:par>
                              <p:par>
                                <p:cTn id="7" presetID="35" presetClass="path" presetSubtype="0" accel="50000" decel="50000" fill="hold" grpId="0" nodeType="withEffect">
                                  <p:stCondLst>
                                    <p:cond delay="0"/>
                                  </p:stCondLst>
                                  <p:childTnLst>
                                    <p:animMotion origin="layout" path="M -3.33333E-6 -3.33333E-6 L -0.1875 -3.33333E-6 " pathEditMode="relative" rAng="0" ptsTypes="AA">
                                      <p:cBhvr>
                                        <p:cTn id="8" dur="2000" fill="hold"/>
                                        <p:tgtEl>
                                          <p:spTgt spid="9"/>
                                        </p:tgtEl>
                                        <p:attrNameLst>
                                          <p:attrName>ppt_x</p:attrName>
                                          <p:attrName>ppt_y</p:attrName>
                                        </p:attrNameLst>
                                      </p:cBhvr>
                                      <p:rCtr x="-94" y="0"/>
                                    </p:animMotion>
                                  </p:childTnLst>
                                </p:cTn>
                              </p:par>
                              <p:par>
                                <p:cTn id="9" presetID="35" presetClass="path" presetSubtype="0" accel="50000" decel="50000" fill="hold" grpId="0" nodeType="withEffect">
                                  <p:stCondLst>
                                    <p:cond delay="0"/>
                                  </p:stCondLst>
                                  <p:childTnLst>
                                    <p:animMotion origin="layout" path="M -3.33333E-6 1.11111E-6 L 0.1125 1.11111E-6 " pathEditMode="relative" rAng="0" ptsTypes="AA">
                                      <p:cBhvr>
                                        <p:cTn id="10" dur="2000" fill="hold"/>
                                        <p:tgtEl>
                                          <p:spTgt spid="4"/>
                                        </p:tgtEl>
                                        <p:attrNameLst>
                                          <p:attrName>ppt_x</p:attrName>
                                          <p:attrName>ppt_y</p:attrName>
                                        </p:attrNameLst>
                                      </p:cBhvr>
                                      <p:rCtr x="56" y="0"/>
                                    </p:animMotion>
                                  </p:childTnLst>
                                </p:cTn>
                              </p:par>
                              <p:par>
                                <p:cTn id="11" presetID="35" presetClass="path" presetSubtype="0" accel="50000" decel="50000" fill="hold" grpId="0" nodeType="withEffect">
                                  <p:stCondLst>
                                    <p:cond delay="0"/>
                                  </p:stCondLst>
                                  <p:childTnLst>
                                    <p:animMotion origin="layout" path="M 3.33333E-6 1.11111E-6 L 0.22916 1.11111E-6 " pathEditMode="relative" rAng="0" ptsTypes="AA">
                                      <p:cBhvr>
                                        <p:cTn id="12" dur="2000" fill="hold"/>
                                        <p:tgtEl>
                                          <p:spTgt spid="7"/>
                                        </p:tgtEl>
                                        <p:attrNameLst>
                                          <p:attrName>ppt_x</p:attrName>
                                          <p:attrName>ppt_y</p:attrName>
                                        </p:attrNameLst>
                                      </p:cBhvr>
                                      <p:rCtr x="115" y="0"/>
                                    </p:animMotion>
                                  </p:childTnLst>
                                </p:cTn>
                              </p:par>
                              <p:par>
                                <p:cTn id="13" presetID="10" presetClass="entr" presetSubtype="0" fill="hold" grpId="0" nodeType="withEffect">
                                  <p:stCondLst>
                                    <p:cond delay="1500"/>
                                  </p:stCondLst>
                                  <p:iterate type="lt">
                                    <p:tmPct val="11111"/>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par>
                                <p:cTn id="16" presetID="10" presetClass="entr" presetSubtype="0" fill="hold" grpId="0" nodeType="withEffect">
                                  <p:stCondLst>
                                    <p:cond delay="2000"/>
                                  </p:stCondLst>
                                  <p:iterate type="lt">
                                    <p:tmPct val="11111"/>
                                  </p:iterate>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grpId="0" nodeType="withEffect">
                                  <p:stCondLst>
                                    <p:cond delay="2600"/>
                                  </p:stCondLst>
                                  <p:iterate type="lt">
                                    <p:tmPct val="11111"/>
                                  </p:iterate>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par>
                                <p:cTn id="22" presetID="10" presetClass="entr" presetSubtype="0" fill="hold" grpId="0" nodeType="withEffect">
                                  <p:stCondLst>
                                    <p:cond delay="3200"/>
                                  </p:stCondLst>
                                  <p:iterate type="lt">
                                    <p:tmPct val="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childTnLst>
                                </p:cTn>
                              </p:par>
                              <p:par>
                                <p:cTn id="25" presetID="10" presetClass="entr" presetSubtype="0" fill="hold" nodeType="withEffect">
                                  <p:stCondLst>
                                    <p:cond delay="16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300"/>
                                        <p:tgtEl>
                                          <p:spTgt spid="15"/>
                                        </p:tgtEl>
                                      </p:cBhvr>
                                    </p:animEffect>
                                  </p:childTnLst>
                                </p:cTn>
                              </p:par>
                              <p:par>
                                <p:cTn id="28" presetID="10" presetClass="entr" presetSubtype="0" fill="hold" nodeType="withEffect">
                                  <p:stCondLst>
                                    <p:cond delay="23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300"/>
                                        <p:tgtEl>
                                          <p:spTgt spid="11"/>
                                        </p:tgtEl>
                                      </p:cBhvr>
                                    </p:animEffect>
                                  </p:childTnLst>
                                </p:cTn>
                              </p:par>
                              <p:par>
                                <p:cTn id="31" presetID="10" presetClass="entr" presetSubtype="0" fill="hold" nodeType="withEffect">
                                  <p:stCondLst>
                                    <p:cond delay="29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200"/>
                                        <p:tgtEl>
                                          <p:spTgt spid="12"/>
                                        </p:tgtEl>
                                      </p:cBhvr>
                                    </p:animEffect>
                                  </p:childTnLst>
                                </p:cTn>
                              </p:par>
                              <p:par>
                                <p:cTn id="34" presetID="10" presetClass="entr" presetSubtype="0" fill="hold" nodeType="withEffect">
                                  <p:stCondLst>
                                    <p:cond delay="36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 y="-1"/>
            <a:ext cx="9136607" cy="5143500"/>
          </a:xfrm>
          <a:prstGeom prst="rect">
            <a:avLst/>
          </a:prstGeom>
        </p:spPr>
      </p:pic>
      <p:sp>
        <p:nvSpPr>
          <p:cNvPr id="3" name="Rectangle 2" hidden="1"/>
          <p:cNvSpPr/>
          <p:nvPr/>
        </p:nvSpPr>
        <p:spPr>
          <a:xfrm>
            <a:off x="-76200" y="-25400"/>
            <a:ext cx="9328483" cy="5271168"/>
          </a:xfrm>
          <a:prstGeom prst="rect">
            <a:avLst/>
          </a:prstGeom>
          <a:solidFill>
            <a:srgbClr val="001723">
              <a:alpha val="8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282700"/>
            <a:ext cx="7886700" cy="1140460"/>
          </a:xfrm>
        </p:spPr>
        <p:txBody>
          <a:bodyPr/>
          <a:lstStyle/>
          <a:p>
            <a:r>
              <a:rPr lang="en-US" dirty="0" smtClean="0"/>
              <a:t>Solution?</a:t>
            </a:r>
            <a:endParaRPr lang="en-US" dirty="0"/>
          </a:p>
        </p:txBody>
      </p:sp>
      <p:sp>
        <p:nvSpPr>
          <p:cNvPr id="5" name="Text Placeholder 4"/>
          <p:cNvSpPr>
            <a:spLocks noGrp="1"/>
          </p:cNvSpPr>
          <p:nvPr>
            <p:ph type="body" idx="1"/>
          </p:nvPr>
        </p:nvSpPr>
        <p:spPr>
          <a:xfrm>
            <a:off x="623888" y="2423160"/>
            <a:ext cx="4021264" cy="2542032"/>
          </a:xfrm>
        </p:spPr>
        <p:txBody>
          <a:bodyPr>
            <a:normAutofit/>
          </a:bodyPr>
          <a:lstStyle/>
          <a:p>
            <a:r>
              <a:rPr lang="en-US" sz="2000" dirty="0" smtClean="0"/>
              <a:t>grow the business</a:t>
            </a:r>
          </a:p>
          <a:p>
            <a:r>
              <a:rPr lang="en-US" sz="2000" dirty="0" smtClean="0"/>
              <a:t>initial focus on Mission Bernal </a:t>
            </a:r>
          </a:p>
          <a:p>
            <a:r>
              <a:rPr lang="en-US" sz="2000" dirty="0" smtClean="0"/>
              <a:t>• double the inpatient </a:t>
            </a:r>
            <a:br>
              <a:rPr lang="en-US" sz="2000" dirty="0" smtClean="0"/>
            </a:br>
            <a:r>
              <a:rPr lang="en-US" sz="2000" dirty="0" smtClean="0"/>
              <a:t>census (from 40 to 80)</a:t>
            </a:r>
          </a:p>
          <a:p>
            <a:r>
              <a:rPr lang="en-US" sz="2000" dirty="0" smtClean="0"/>
              <a:t>• promote maternity, new ED, </a:t>
            </a:r>
            <a:br>
              <a:rPr lang="en-US" sz="2000" dirty="0" smtClean="0"/>
            </a:br>
            <a:r>
              <a:rPr lang="en-US" sz="2000" dirty="0" smtClean="0"/>
              <a:t>and new ACE unit for seniors</a:t>
            </a:r>
            <a:endParaRPr lang="en-US" sz="2000" dirty="0"/>
          </a:p>
        </p:txBody>
      </p:sp>
      <p:cxnSp>
        <p:nvCxnSpPr>
          <p:cNvPr id="12" name="Straight Connector 11"/>
          <p:cNvCxnSpPr/>
          <p:nvPr/>
        </p:nvCxnSpPr>
        <p:spPr>
          <a:xfrm>
            <a:off x="731516" y="2357664"/>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942" t="10769" r="9952" b="5000"/>
          <a:stretch/>
        </p:blipFill>
        <p:spPr>
          <a:xfrm>
            <a:off x="4141694" y="0"/>
            <a:ext cx="5002306" cy="2752525"/>
          </a:xfrm>
          <a:prstGeom prst="rect">
            <a:avLst/>
          </a:prstGeom>
        </p:spPr>
      </p:pic>
    </p:spTree>
    <p:extLst>
      <p:ext uri="{BB962C8B-B14F-4D97-AF65-F5344CB8AC3E}">
        <p14:creationId xmlns:p14="http://schemas.microsoft.com/office/powerpoint/2010/main" val="325047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442" t="21109" r="-1926" b="2067"/>
          <a:stretch/>
        </p:blipFill>
        <p:spPr>
          <a:xfrm rot="21383609">
            <a:off x="2286000" y="459732"/>
            <a:ext cx="5029200" cy="2926080"/>
          </a:xfrm>
          <a:prstGeom prst="rect">
            <a:avLst/>
          </a:prstGeom>
          <a:ln>
            <a:noFill/>
          </a:ln>
          <a:effectLst>
            <a:outerShdw blurRad="292100" dist="139700" dir="2700000" algn="tl" rotWithShape="0">
              <a:srgbClr val="333333">
                <a:alpha val="65000"/>
              </a:srgbClr>
            </a:outerShdw>
          </a:effectLst>
        </p:spPr>
      </p:pic>
      <p:pic>
        <p:nvPicPr>
          <p:cNvPr id="10" name="bottom cent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2604447"/>
            <a:ext cx="3322357" cy="2486942"/>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1" r="-1770"/>
          <a:stretch/>
        </p:blipFill>
        <p:spPr>
          <a:xfrm rot="20967834">
            <a:off x="366512" y="662318"/>
            <a:ext cx="2377440" cy="4132315"/>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3363" t="15035" r="4983" b="14237"/>
          <a:stretch/>
        </p:blipFill>
        <p:spPr>
          <a:xfrm rot="227627">
            <a:off x="5932013" y="2126928"/>
            <a:ext cx="3290687" cy="2531297"/>
          </a:xfrm>
          <a:prstGeom prst="rect">
            <a:avLst/>
          </a:prstGeom>
        </p:spPr>
      </p:pic>
      <p:sp>
        <p:nvSpPr>
          <p:cNvPr id="12" name="TextBox 11"/>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Performance</a:t>
            </a:r>
            <a:endParaRPr lang="en-US" sz="2800" dirty="0">
              <a:solidFill>
                <a:srgbClr val="008599"/>
              </a:solidFill>
              <a:latin typeface="Arial" pitchFamily="34" charset="0"/>
              <a:cs typeface="Arial" pitchFamily="34" charset="0"/>
            </a:endParaRPr>
          </a:p>
        </p:txBody>
      </p:sp>
      <p:sp>
        <p:nvSpPr>
          <p:cNvPr id="13" name="TextBox 12"/>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4" name="TextBox 13"/>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5" name="TextBox 14"/>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par>
                                <p:cTn id="8" presetID="6" presetClass="emph" presetSubtype="0" decel="50000" fill="hold" nodeType="withEffect">
                                  <p:stCondLst>
                                    <p:cond delay="0"/>
                                  </p:stCondLst>
                                  <p:childTnLst>
                                    <p:animScale>
                                      <p:cBhvr>
                                        <p:cTn id="9" dur="1300" fill="hold"/>
                                        <p:tgtEl>
                                          <p:spTgt spid="3"/>
                                        </p:tgtEl>
                                      </p:cBhvr>
                                      <p:by x="75000" y="75000"/>
                                    </p:animScale>
                                  </p:childTnLst>
                                </p:cTn>
                              </p:par>
                              <p:par>
                                <p:cTn id="10" presetID="10" presetClass="entr" presetSubtype="0" fill="hold" nodeType="withEffect">
                                  <p:stCondLst>
                                    <p:cond delay="9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400"/>
                                        <p:tgtEl>
                                          <p:spTgt spid="4"/>
                                        </p:tgtEl>
                                      </p:cBhvr>
                                    </p:animEffect>
                                  </p:childTnLst>
                                </p:cTn>
                              </p:par>
                              <p:par>
                                <p:cTn id="13" presetID="6" presetClass="emph" presetSubtype="0" decel="50000" fill="hold" nodeType="withEffect">
                                  <p:stCondLst>
                                    <p:cond delay="900"/>
                                  </p:stCondLst>
                                  <p:childTnLst>
                                    <p:animScale>
                                      <p:cBhvr>
                                        <p:cTn id="14" dur="1100" fill="hold"/>
                                        <p:tgtEl>
                                          <p:spTgt spid="4"/>
                                        </p:tgtEl>
                                      </p:cBhvr>
                                      <p:by x="83000" y="83000"/>
                                    </p:animScale>
                                  </p:childTnLst>
                                </p:cTn>
                              </p:par>
                              <p:par>
                                <p:cTn id="15" presetID="10" presetClass="entr" presetSubtype="0" fill="hold" nodeType="withEffect">
                                  <p:stCondLst>
                                    <p:cond delay="14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6" presetClass="emph" presetSubtype="0" decel="50000" fill="hold" nodeType="withEffect">
                                  <p:stCondLst>
                                    <p:cond delay="1400"/>
                                  </p:stCondLst>
                                  <p:childTnLst>
                                    <p:animScale>
                                      <p:cBhvr>
                                        <p:cTn id="19" dur="1000" fill="hold"/>
                                        <p:tgtEl>
                                          <p:spTgt spid="10"/>
                                        </p:tgtEl>
                                      </p:cBhvr>
                                      <p:by x="82000" y="82000"/>
                                    </p:animScale>
                                  </p:childTnLst>
                                </p:cTn>
                              </p:par>
                              <p:par>
                                <p:cTn id="20" presetID="10" presetClass="entr" presetSubtype="0" fill="hold" nodeType="withEffect">
                                  <p:stCondLst>
                                    <p:cond delay="1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6" presetClass="emph" presetSubtype="0" decel="50000" fill="hold" nodeType="withEffect">
                                  <p:stCondLst>
                                    <p:cond delay="1900"/>
                                  </p:stCondLst>
                                  <p:childTnLst>
                                    <p:animScale>
                                      <p:cBhvr>
                                        <p:cTn id="24" dur="1100" fill="hold"/>
                                        <p:tgtEl>
                                          <p:spTgt spid="11"/>
                                        </p:tgtEl>
                                      </p:cBhvr>
                                      <p:by x="75000" y="75000"/>
                                    </p:animScale>
                                  </p:childTnLst>
                                </p:cTn>
                              </p:par>
                              <p:par>
                                <p:cTn id="25" presetID="19" presetClass="emph" presetSubtype="0" fill="hold" nodeType="withEffect">
                                  <p:stCondLst>
                                    <p:cond delay="0"/>
                                  </p:stCondLst>
                                  <p:childTnLst>
                                    <p:animClr clrSpc="rgb" dir="cw">
                                      <p:cBhvr override="childStyle">
                                        <p:cTn id="26" dur="700" fill="hold"/>
                                        <p:tgtEl>
                                          <p:spTgt spid="12">
                                            <p:txEl>
                                              <p:pRg st="0" end="0"/>
                                            </p:txEl>
                                          </p:spTgt>
                                        </p:tgtEl>
                                        <p:attrNameLst>
                                          <p:attrName>style.color</p:attrName>
                                        </p:attrNameLst>
                                      </p:cBhvr>
                                      <p:to>
                                        <a:srgbClr val="93CFD9"/>
                                      </p:to>
                                    </p:animClr>
                                    <p:animClr clrSpc="rgb" dir="cw">
                                      <p:cBhvr>
                                        <p:cTn id="27" dur="700" fill="hold"/>
                                        <p:tgtEl>
                                          <p:spTgt spid="12">
                                            <p:txEl>
                                              <p:pRg st="0" end="0"/>
                                            </p:txEl>
                                          </p:spTgt>
                                        </p:tgtEl>
                                        <p:attrNameLst>
                                          <p:attrName>fillcolor</p:attrName>
                                        </p:attrNameLst>
                                      </p:cBhvr>
                                      <p:to>
                                        <a:srgbClr val="93CFD9"/>
                                      </p:to>
                                    </p:animClr>
                                    <p:set>
                                      <p:cBhvr>
                                        <p:cTn id="28" dur="700" fill="hold"/>
                                        <p:tgtEl>
                                          <p:spTgt spid="12">
                                            <p:txEl>
                                              <p:pRg st="0" end="0"/>
                                            </p:txEl>
                                          </p:spTgt>
                                        </p:tgtEl>
                                        <p:attrNameLst>
                                          <p:attrName>fill.type</p:attrName>
                                        </p:attrNameLst>
                                      </p:cBhvr>
                                      <p:to>
                                        <p:strVal val="solid"/>
                                      </p:to>
                                    </p:set>
                                    <p:set>
                                      <p:cBhvr>
                                        <p:cTn id="29" dur="700" fill="hold"/>
                                        <p:tgtEl>
                                          <p:spTgt spid="12">
                                            <p:txEl>
                                              <p:pRg st="0" end="0"/>
                                            </p:txEl>
                                          </p:spTgt>
                                        </p:tgtEl>
                                        <p:attrNameLst>
                                          <p:attrName>fill.on</p:attrName>
                                        </p:attrNameLst>
                                      </p:cBhvr>
                                      <p:to>
                                        <p:strVal val="true"/>
                                      </p:to>
                                    </p:set>
                                  </p:childTnLst>
                                </p:cTn>
                              </p:par>
                              <p:par>
                                <p:cTn id="30" presetID="19" presetClass="emph" presetSubtype="0" fill="hold" nodeType="withEffect">
                                  <p:stCondLst>
                                    <p:cond delay="0"/>
                                  </p:stCondLst>
                                  <p:childTnLst>
                                    <p:animClr clrSpc="rgb" dir="cw">
                                      <p:cBhvr override="childStyle">
                                        <p:cTn id="31" dur="800" fill="hold"/>
                                        <p:tgtEl>
                                          <p:spTgt spid="15">
                                            <p:txEl>
                                              <p:pRg st="0" end="0"/>
                                            </p:txEl>
                                          </p:spTgt>
                                        </p:tgtEl>
                                        <p:attrNameLst>
                                          <p:attrName>style.color</p:attrName>
                                        </p:attrNameLst>
                                      </p:cBhvr>
                                      <p:to>
                                        <a:srgbClr val="008599"/>
                                      </p:to>
                                    </p:animClr>
                                    <p:animClr clrSpc="rgb" dir="cw">
                                      <p:cBhvr>
                                        <p:cTn id="32" dur="800" fill="hold"/>
                                        <p:tgtEl>
                                          <p:spTgt spid="15">
                                            <p:txEl>
                                              <p:pRg st="0" end="0"/>
                                            </p:txEl>
                                          </p:spTgt>
                                        </p:tgtEl>
                                        <p:attrNameLst>
                                          <p:attrName>fillcolor</p:attrName>
                                        </p:attrNameLst>
                                      </p:cBhvr>
                                      <p:to>
                                        <a:srgbClr val="008599"/>
                                      </p:to>
                                    </p:animClr>
                                    <p:set>
                                      <p:cBhvr>
                                        <p:cTn id="33" dur="800" fill="hold"/>
                                        <p:tgtEl>
                                          <p:spTgt spid="15">
                                            <p:txEl>
                                              <p:pRg st="0" end="0"/>
                                            </p:txEl>
                                          </p:spTgt>
                                        </p:tgtEl>
                                        <p:attrNameLst>
                                          <p:attrName>fill.type</p:attrName>
                                        </p:attrNameLst>
                                      </p:cBhvr>
                                      <p:to>
                                        <p:strVal val="solid"/>
                                      </p:to>
                                    </p:set>
                                    <p:set>
                                      <p:cBhvr>
                                        <p:cTn id="34" dur="800" fill="hold"/>
                                        <p:tgtEl>
                                          <p:spTgt spid="1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485" t="9869" r="8688" b="19493"/>
          <a:stretch/>
        </p:blipFill>
        <p:spPr>
          <a:xfrm>
            <a:off x="2875402" y="0"/>
            <a:ext cx="6393364" cy="3470313"/>
          </a:xfrm>
          <a:prstGeom prst="rect">
            <a:avLst/>
          </a:prstGeom>
        </p:spPr>
      </p:pic>
      <p:cxnSp>
        <p:nvCxnSpPr>
          <p:cNvPr id="16" name="Straight Connector 15"/>
          <p:cNvCxnSpPr/>
          <p:nvPr/>
        </p:nvCxnSpPr>
        <p:spPr>
          <a:xfrm>
            <a:off x="-78109" y="2516292"/>
            <a:ext cx="279273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0963" y="1292377"/>
            <a:ext cx="7886700" cy="1328741"/>
          </a:xfrm>
        </p:spPr>
        <p:txBody>
          <a:bodyPr>
            <a:normAutofit/>
          </a:bodyPr>
          <a:lstStyle/>
          <a:p>
            <a:r>
              <a:rPr lang="en-US" sz="4000" dirty="0" smtClean="0"/>
              <a:t>Change</a:t>
            </a:r>
            <a:endParaRPr lang="en-US" dirty="0"/>
          </a:p>
        </p:txBody>
      </p:sp>
      <p:sp>
        <p:nvSpPr>
          <p:cNvPr id="6" name="Text Placeholder 2"/>
          <p:cNvSpPr>
            <a:spLocks noGrp="1"/>
          </p:cNvSpPr>
          <p:nvPr>
            <p:ph type="body" idx="1"/>
          </p:nvPr>
        </p:nvSpPr>
        <p:spPr>
          <a:xfrm>
            <a:off x="1209676" y="3740208"/>
            <a:ext cx="6757987" cy="1204916"/>
          </a:xfrm>
        </p:spPr>
        <p:txBody>
          <a:bodyPr>
            <a:normAutofit/>
          </a:bodyPr>
          <a:lstStyle/>
          <a:p>
            <a:r>
              <a:rPr lang="en-US" sz="2400" dirty="0" smtClean="0"/>
              <a:t>A lot is happening at St. Luke’s, Cal, and Pac…</a:t>
            </a:r>
          </a:p>
          <a:p>
            <a:r>
              <a:rPr lang="en-US" sz="2400" b="1" i="1" dirty="0" smtClean="0"/>
              <a:t>but change is happening at Davies too!</a:t>
            </a:r>
            <a:endParaRPr lang="en-US" sz="2400" b="1" i="1" dirty="0"/>
          </a:p>
        </p:txBody>
      </p:sp>
    </p:spTree>
    <p:extLst>
      <p:ext uri="{BB962C8B-B14F-4D97-AF65-F5344CB8AC3E}">
        <p14:creationId xmlns:p14="http://schemas.microsoft.com/office/powerpoint/2010/main" val="428396138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731516" y="1239691"/>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36568"/>
            <a:ext cx="5809963" cy="1328741"/>
          </a:xfrm>
        </p:spPr>
        <p:txBody>
          <a:bodyPr>
            <a:normAutofit/>
          </a:bodyPr>
          <a:lstStyle/>
          <a:p>
            <a:r>
              <a:rPr lang="en-US" sz="4000" dirty="0" smtClean="0"/>
              <a:t>What is changing </a:t>
            </a:r>
            <a:br>
              <a:rPr lang="en-US" sz="4000" dirty="0" smtClean="0"/>
            </a:br>
            <a:r>
              <a:rPr lang="en-US" sz="4000" dirty="0" smtClean="0"/>
              <a:t>for you?</a:t>
            </a:r>
            <a:endParaRPr lang="en-US" dirty="0"/>
          </a:p>
        </p:txBody>
      </p:sp>
      <p:sp>
        <p:nvSpPr>
          <p:cNvPr id="6" name="Text Placeholder 2"/>
          <p:cNvSpPr>
            <a:spLocks noGrp="1"/>
          </p:cNvSpPr>
          <p:nvPr>
            <p:ph type="body" idx="1"/>
          </p:nvPr>
        </p:nvSpPr>
        <p:spPr>
          <a:xfrm>
            <a:off x="623889" y="1365310"/>
            <a:ext cx="5545558" cy="3778190"/>
          </a:xfrm>
        </p:spPr>
        <p:txBody>
          <a:bodyPr numCol="1">
            <a:noAutofit/>
          </a:bodyPr>
          <a:lstStyle/>
          <a:p>
            <a:pPr>
              <a:spcBef>
                <a:spcPts val="1800"/>
              </a:spcBef>
            </a:pPr>
            <a:r>
              <a:rPr lang="en-US" sz="2400" dirty="0" smtClean="0"/>
              <a:t>During Construction</a:t>
            </a:r>
          </a:p>
          <a:p>
            <a:pPr marL="800100" lvl="1" indent="-342900">
              <a:buFont typeface="Arial" panose="020B0604020202020204" pitchFamily="34" charset="0"/>
              <a:buChar char="•"/>
            </a:pPr>
            <a:r>
              <a:rPr lang="en-US" sz="2400" dirty="0" smtClean="0"/>
              <a:t>relocation </a:t>
            </a:r>
            <a:r>
              <a:rPr lang="en-US" sz="2400" dirty="0"/>
              <a:t>of ED registration and </a:t>
            </a:r>
            <a:r>
              <a:rPr lang="en-US" sz="2400" dirty="0" smtClean="0"/>
              <a:t>break </a:t>
            </a:r>
            <a:r>
              <a:rPr lang="en-US" sz="2400" dirty="0"/>
              <a:t>room</a:t>
            </a:r>
            <a:endParaRPr lang="en-US" sz="2400" dirty="0"/>
          </a:p>
          <a:p>
            <a:pPr marL="800100" lvl="1" indent="-342900">
              <a:buFont typeface="Arial" panose="020B0604020202020204" pitchFamily="34" charset="0"/>
              <a:buChar char="•"/>
            </a:pPr>
            <a:r>
              <a:rPr lang="en-US" sz="2400" dirty="0" smtClean="0"/>
              <a:t>food </a:t>
            </a:r>
            <a:r>
              <a:rPr lang="en-US" sz="2400" dirty="0"/>
              <a:t>and nutrition disruption due to N Tower upgrade</a:t>
            </a:r>
            <a:endParaRPr lang="en-US" sz="2400" dirty="0"/>
          </a:p>
          <a:p>
            <a:pPr marL="800100" lvl="1" indent="-342900">
              <a:buFont typeface="Arial" panose="020B0604020202020204" pitchFamily="34" charset="0"/>
              <a:buChar char="•"/>
            </a:pPr>
            <a:r>
              <a:rPr lang="en-US" sz="2400" dirty="0" smtClean="0"/>
              <a:t>restricted </a:t>
            </a:r>
            <a:r>
              <a:rPr lang="en-US" sz="2400" dirty="0"/>
              <a:t>access to patio off of cafeteria </a:t>
            </a:r>
            <a:endParaRPr lang="en-US" sz="2400" dirty="0"/>
          </a:p>
          <a:p>
            <a:pPr marL="800100" lvl="1" indent="-342900">
              <a:buFont typeface="Arial" panose="020B0604020202020204" pitchFamily="34" charset="0"/>
              <a:buChar char="•"/>
            </a:pPr>
            <a:r>
              <a:rPr lang="en-US" sz="2400" dirty="0" smtClean="0"/>
              <a:t>restricted </a:t>
            </a:r>
            <a:r>
              <a:rPr lang="en-US" sz="2400" dirty="0"/>
              <a:t>access to loading dock</a:t>
            </a:r>
            <a:endParaRPr lang="en-US" sz="2400" dirty="0"/>
          </a:p>
          <a:p>
            <a:pPr marL="800100" lvl="1" indent="-342900">
              <a:buFont typeface="Arial" panose="020B0604020202020204" pitchFamily="34" charset="0"/>
              <a:buChar char="•"/>
            </a:pPr>
            <a:r>
              <a:rPr lang="en-US" sz="2400" dirty="0" smtClean="0"/>
              <a:t>competition </a:t>
            </a:r>
            <a:r>
              <a:rPr lang="en-US" sz="2400" dirty="0"/>
              <a:t>with construction crews for parking</a:t>
            </a:r>
            <a:endParaRPr lang="en-US" sz="2400" dirty="0"/>
          </a:p>
          <a:p>
            <a:r>
              <a:rPr lang="en-US" sz="2400" dirty="0"/>
              <a:t/>
            </a:r>
            <a:br>
              <a:rPr lang="en-US" sz="2400" dirty="0"/>
            </a:b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17917">
            <a:off x="5809898" y="190319"/>
            <a:ext cx="3242640" cy="1705763"/>
          </a:xfrm>
          <a:prstGeom prst="rect">
            <a:avLst/>
          </a:prstGeom>
        </p:spPr>
      </p:pic>
    </p:spTree>
    <p:extLst>
      <p:ext uri="{BB962C8B-B14F-4D97-AF65-F5344CB8AC3E}">
        <p14:creationId xmlns:p14="http://schemas.microsoft.com/office/powerpoint/2010/main" val="2238369925"/>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731516" y="1239691"/>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36568"/>
            <a:ext cx="4774377" cy="1328741"/>
          </a:xfrm>
        </p:spPr>
        <p:txBody>
          <a:bodyPr>
            <a:normAutofit/>
          </a:bodyPr>
          <a:lstStyle/>
          <a:p>
            <a:r>
              <a:rPr lang="en-US" sz="4000" dirty="0" smtClean="0"/>
              <a:t>What will be different in your new world</a:t>
            </a:r>
            <a:endParaRPr lang="en-US" dirty="0"/>
          </a:p>
        </p:txBody>
      </p:sp>
      <p:sp>
        <p:nvSpPr>
          <p:cNvPr id="6" name="Text Placeholder 2"/>
          <p:cNvSpPr>
            <a:spLocks noGrp="1"/>
          </p:cNvSpPr>
          <p:nvPr>
            <p:ph type="body" idx="1"/>
          </p:nvPr>
        </p:nvSpPr>
        <p:spPr>
          <a:xfrm>
            <a:off x="623888" y="1365310"/>
            <a:ext cx="7886700" cy="3778190"/>
          </a:xfrm>
        </p:spPr>
        <p:txBody>
          <a:bodyPr numCol="2">
            <a:noAutofit/>
          </a:bodyPr>
          <a:lstStyle/>
          <a:p>
            <a:pPr marL="342900" indent="-342900">
              <a:spcBef>
                <a:spcPts val="1800"/>
              </a:spcBef>
              <a:buFont typeface="Arial" panose="020B0604020202020204" pitchFamily="34" charset="0"/>
              <a:buChar char="•"/>
            </a:pPr>
            <a:r>
              <a:rPr lang="en-US" sz="2400" dirty="0" smtClean="0"/>
              <a:t>new </a:t>
            </a:r>
            <a:r>
              <a:rPr lang="en-US" sz="2400" dirty="0"/>
              <a:t>colleagues from other campuses</a:t>
            </a:r>
            <a:endParaRPr lang="en-US" sz="2400" dirty="0"/>
          </a:p>
          <a:p>
            <a:pPr marL="342900" indent="-342900">
              <a:spcBef>
                <a:spcPts val="1800"/>
              </a:spcBef>
              <a:buFont typeface="Arial" panose="020B0604020202020204" pitchFamily="34" charset="0"/>
              <a:buChar char="•"/>
            </a:pPr>
            <a:r>
              <a:rPr lang="en-US" sz="2400" dirty="0"/>
              <a:t>d</a:t>
            </a:r>
            <a:r>
              <a:rPr lang="en-US" sz="2400" dirty="0" smtClean="0"/>
              <a:t>ifferent </a:t>
            </a:r>
            <a:r>
              <a:rPr lang="en-US" sz="2400" dirty="0"/>
              <a:t>types of </a:t>
            </a:r>
            <a:r>
              <a:rPr lang="en-US" sz="2400" dirty="0" smtClean="0"/>
              <a:t>cases</a:t>
            </a:r>
            <a:br>
              <a:rPr lang="en-US" sz="2400" dirty="0" smtClean="0"/>
            </a:br>
            <a:r>
              <a:rPr lang="en-US" sz="2400" dirty="0" smtClean="0"/>
              <a:t>in </a:t>
            </a:r>
            <a:r>
              <a:rPr lang="en-US" sz="2400" dirty="0"/>
              <a:t>the </a:t>
            </a:r>
            <a:r>
              <a:rPr lang="en-US" sz="2400" dirty="0" smtClean="0"/>
              <a:t>OR</a:t>
            </a:r>
          </a:p>
          <a:p>
            <a:pPr marL="342900" indent="-342900">
              <a:spcBef>
                <a:spcPts val="1800"/>
              </a:spcBef>
              <a:buFont typeface="Arial" panose="020B0604020202020204" pitchFamily="34" charset="0"/>
              <a:buChar char="•"/>
            </a:pPr>
            <a:r>
              <a:rPr lang="en-US" sz="2400" dirty="0" smtClean="0"/>
              <a:t>new </a:t>
            </a:r>
            <a:r>
              <a:rPr lang="en-US" sz="2400" dirty="0"/>
              <a:t>physicians at the </a:t>
            </a:r>
            <a:r>
              <a:rPr lang="en-US" sz="2400" dirty="0" smtClean="0"/>
              <a:t>Castro </a:t>
            </a:r>
            <a:r>
              <a:rPr lang="en-US" sz="2400" dirty="0"/>
              <a:t>building/some retirements</a:t>
            </a:r>
            <a:endParaRPr lang="en-US" sz="2400" dirty="0"/>
          </a:p>
          <a:p>
            <a:pPr marL="342900" indent="-342900">
              <a:spcBef>
                <a:spcPts val="1800"/>
              </a:spcBef>
              <a:buFont typeface="Arial" panose="020B0604020202020204" pitchFamily="34" charset="0"/>
              <a:buChar char="•"/>
            </a:pPr>
            <a:r>
              <a:rPr lang="en-US" sz="2400" dirty="0"/>
              <a:t>n</a:t>
            </a:r>
            <a:r>
              <a:rPr lang="en-US" sz="2400" dirty="0" smtClean="0"/>
              <a:t>ew</a:t>
            </a:r>
            <a:r>
              <a:rPr lang="en-US" sz="2400" dirty="0"/>
              <a:t>, smaller conference center</a:t>
            </a:r>
            <a:endParaRPr lang="en-US" sz="2400" dirty="0"/>
          </a:p>
          <a:p>
            <a:pPr marL="342900" indent="-342900">
              <a:spcBef>
                <a:spcPts val="1800"/>
              </a:spcBef>
              <a:buFont typeface="Arial" panose="020B0604020202020204" pitchFamily="34" charset="0"/>
              <a:buChar char="•"/>
            </a:pPr>
            <a:r>
              <a:rPr lang="en-US" sz="2400" dirty="0"/>
              <a:t>e</a:t>
            </a:r>
            <a:r>
              <a:rPr lang="en-US" sz="2400" dirty="0" smtClean="0"/>
              <a:t>limination </a:t>
            </a:r>
            <a:r>
              <a:rPr lang="en-US" sz="2400" dirty="0"/>
              <a:t>of parking on loading dock level</a:t>
            </a:r>
            <a:endParaRPr lang="en-US" sz="2400" dirty="0"/>
          </a:p>
          <a:p>
            <a:pPr marL="342900" indent="-342900">
              <a:spcBef>
                <a:spcPts val="1800"/>
              </a:spcBef>
              <a:buFont typeface="Arial" panose="020B0604020202020204" pitchFamily="34" charset="0"/>
              <a:buChar char="•"/>
            </a:pPr>
            <a:r>
              <a:rPr lang="en-US" sz="2400" dirty="0"/>
              <a:t>E</a:t>
            </a:r>
            <a:r>
              <a:rPr lang="en-US" sz="2400" dirty="0" smtClean="0"/>
              <a:t>VS </a:t>
            </a:r>
            <a:r>
              <a:rPr lang="en-US" sz="2400" dirty="0"/>
              <a:t>lockers move to North Tower</a:t>
            </a:r>
            <a:endParaRPr lang="en-US" sz="2400" dirty="0"/>
          </a:p>
          <a:p>
            <a:pPr marL="342900" indent="-342900">
              <a:spcBef>
                <a:spcPts val="1800"/>
              </a:spcBef>
              <a:buFont typeface="Arial" panose="020B0604020202020204" pitchFamily="34" charset="0"/>
              <a:buChar char="•"/>
            </a:pPr>
            <a:r>
              <a:rPr lang="en-US" sz="2400" dirty="0"/>
              <a:t>w</a:t>
            </a:r>
            <a:r>
              <a:rPr lang="en-US" sz="2400" dirty="0" smtClean="0"/>
              <a:t>ayfinding </a:t>
            </a:r>
            <a:r>
              <a:rPr lang="en-US" sz="2400" dirty="0"/>
              <a:t>(no direct shot from MOB tunnel to Lab</a:t>
            </a:r>
            <a:r>
              <a:rPr lang="en-US" sz="2400" dirty="0" smtClean="0"/>
              <a:t>)</a:t>
            </a:r>
            <a:endParaRPr lang="en-US" sz="2400" dirty="0"/>
          </a:p>
        </p:txBody>
      </p:sp>
    </p:spTree>
    <p:extLst>
      <p:ext uri="{BB962C8B-B14F-4D97-AF65-F5344CB8AC3E}">
        <p14:creationId xmlns:p14="http://schemas.microsoft.com/office/powerpoint/2010/main" val="2051913973"/>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media.treehugger.com/assets/images/2011/10/carpool2.jpg"/>
          <p:cNvPicPr>
            <a:picLocks noChangeAspect="1" noChangeArrowheads="1"/>
          </p:cNvPicPr>
          <p:nvPr/>
        </p:nvPicPr>
        <p:blipFill rotWithShape="1">
          <a:blip r:embed="rId3"/>
          <a:srcRect l="6434" t="2203" r="-6434" b="-2203"/>
          <a:stretch/>
        </p:blipFill>
        <p:spPr bwMode="auto">
          <a:xfrm>
            <a:off x="3827533" y="1664531"/>
            <a:ext cx="5818688" cy="3574840"/>
          </a:xfrm>
          <a:prstGeom prst="rect">
            <a:avLst/>
          </a:prstGeom>
          <a:noFill/>
        </p:spPr>
      </p:pic>
      <p:sp>
        <p:nvSpPr>
          <p:cNvPr id="3" name="Text Placeholder 2"/>
          <p:cNvSpPr>
            <a:spLocks noGrp="1"/>
          </p:cNvSpPr>
          <p:nvPr>
            <p:ph type="body" idx="1"/>
          </p:nvPr>
        </p:nvSpPr>
        <p:spPr>
          <a:xfrm>
            <a:off x="623888" y="1640731"/>
            <a:ext cx="3203645" cy="3176366"/>
          </a:xfrm>
        </p:spPr>
        <p:txBody>
          <a:bodyPr>
            <a:normAutofit/>
          </a:bodyPr>
          <a:lstStyle/>
          <a:p>
            <a:pPr>
              <a:lnSpc>
                <a:spcPct val="80000"/>
              </a:lnSpc>
            </a:pPr>
            <a:r>
              <a:rPr lang="en-US" sz="2800" dirty="0" smtClean="0"/>
              <a:t>How will I </a:t>
            </a:r>
          </a:p>
          <a:p>
            <a:pPr>
              <a:lnSpc>
                <a:spcPct val="80000"/>
              </a:lnSpc>
            </a:pPr>
            <a:r>
              <a:rPr lang="en-US" sz="2800" dirty="0" smtClean="0"/>
              <a:t>get to work?</a:t>
            </a:r>
          </a:p>
          <a:p>
            <a:endParaRPr lang="en-US" sz="1200" dirty="0" smtClean="0"/>
          </a:p>
          <a:p>
            <a:r>
              <a:rPr lang="en-US" sz="2800" dirty="0" smtClean="0"/>
              <a:t>Where will I park?</a:t>
            </a:r>
            <a:endParaRPr lang="en-US" sz="2800" dirty="0"/>
          </a:p>
        </p:txBody>
      </p:sp>
      <p:cxnSp>
        <p:nvCxnSpPr>
          <p:cNvPr id="16" name="Straight Connector 15"/>
          <p:cNvCxnSpPr/>
          <p:nvPr/>
        </p:nvCxnSpPr>
        <p:spPr>
          <a:xfrm>
            <a:off x="731516" y="1515112"/>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311990"/>
            <a:ext cx="7886700" cy="1328741"/>
          </a:xfrm>
        </p:spPr>
        <p:txBody>
          <a:bodyPr>
            <a:normAutofit/>
          </a:bodyPr>
          <a:lstStyle/>
          <a:p>
            <a:r>
              <a:rPr lang="en-US" sz="4000" dirty="0" smtClean="0"/>
              <a:t>Your #1 </a:t>
            </a:r>
            <a:r>
              <a:rPr lang="en-US" sz="2000" dirty="0" smtClean="0"/>
              <a:t>(and #2)</a:t>
            </a:r>
            <a:r>
              <a:rPr lang="en-US" sz="4000" dirty="0" smtClean="0"/>
              <a:t> questions </a:t>
            </a:r>
            <a:br>
              <a:rPr lang="en-US" sz="4000" dirty="0" smtClean="0"/>
            </a:br>
            <a:r>
              <a:rPr lang="en-US" sz="4000" dirty="0" smtClean="0"/>
              <a:t>about the new hospitals:</a:t>
            </a:r>
            <a:endParaRPr lang="en-US" dirty="0"/>
          </a:p>
        </p:txBody>
      </p:sp>
    </p:spTree>
    <p:extLst>
      <p:ext uri="{BB962C8B-B14F-4D97-AF65-F5344CB8AC3E}">
        <p14:creationId xmlns:p14="http://schemas.microsoft.com/office/powerpoint/2010/main" val="378107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200"/>
                                  </p:stCondLst>
                                  <p:childTnLst>
                                    <p:set>
                                      <p:cBhvr>
                                        <p:cTn id="6" dur="1" fill="hold">
                                          <p:stCondLst>
                                            <p:cond delay="0"/>
                                          </p:stCondLst>
                                        </p:cTn>
                                        <p:tgtEl>
                                          <p:spTgt spid="27650"/>
                                        </p:tgtEl>
                                        <p:attrNameLst>
                                          <p:attrName>style.visibility</p:attrName>
                                        </p:attrNameLst>
                                      </p:cBhvr>
                                      <p:to>
                                        <p:strVal val="visible"/>
                                      </p:to>
                                    </p:set>
                                    <p:animEffect transition="in" filter="fade">
                                      <p:cBhvr>
                                        <p:cTn id="7" dur="50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731516" y="1061346"/>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13" name="Picture 12" descr="Commuting-Myths-1.png"/>
          <p:cNvPicPr>
            <a:picLocks noChangeAspect="1"/>
          </p:cNvPicPr>
          <p:nvPr/>
        </p:nvPicPr>
        <p:blipFill>
          <a:blip r:embed="rId3"/>
          <a:srcRect l="45904" r="14496"/>
          <a:stretch>
            <a:fillRect/>
          </a:stretch>
        </p:blipFill>
        <p:spPr>
          <a:xfrm rot="450678">
            <a:off x="7071464" y="2042905"/>
            <a:ext cx="2150358" cy="3407095"/>
          </a:xfrm>
          <a:prstGeom prst="rect">
            <a:avLst/>
          </a:prstGeom>
        </p:spPr>
      </p:pic>
      <p:pic>
        <p:nvPicPr>
          <p:cNvPr id="129028" name="Picture 4" descr="File photo of passengers boarding a San Francisco bound BART train at the MacArthur Station in Oakland. BART police said a 20-minute delay Saturday evening at Oakland's MacArthur station occurred because a citizen reported seeing a man with a gun on a Fremont-bound train. Photo: Brant Ward, The Chronicle"/>
          <p:cNvPicPr>
            <a:picLocks noChangeAspect="1" noChangeArrowheads="1"/>
          </p:cNvPicPr>
          <p:nvPr/>
        </p:nvPicPr>
        <p:blipFill>
          <a:blip r:embed="rId4"/>
          <a:srcRect/>
          <a:stretch>
            <a:fillRect/>
          </a:stretch>
        </p:blipFill>
        <p:spPr bwMode="auto">
          <a:xfrm rot="21219012">
            <a:off x="6062233" y="41167"/>
            <a:ext cx="3067725" cy="2200760"/>
          </a:xfrm>
          <a:prstGeom prst="rect">
            <a:avLst/>
          </a:prstGeom>
          <a:noFill/>
        </p:spPr>
      </p:pic>
      <p:pic>
        <p:nvPicPr>
          <p:cNvPr id="129030" name="Picture 6" descr="Image result for Clipper Card"/>
          <p:cNvPicPr>
            <a:picLocks noChangeAspect="1" noChangeArrowheads="1"/>
          </p:cNvPicPr>
          <p:nvPr/>
        </p:nvPicPr>
        <p:blipFill>
          <a:blip r:embed="rId5"/>
          <a:srcRect l="784" t="9412" r="26667" b="15294"/>
          <a:stretch>
            <a:fillRect/>
          </a:stretch>
        </p:blipFill>
        <p:spPr bwMode="auto">
          <a:xfrm rot="20903465">
            <a:off x="3271848" y="2728090"/>
            <a:ext cx="3456010" cy="2391127"/>
          </a:xfrm>
          <a:prstGeom prst="rect">
            <a:avLst/>
          </a:prstGeom>
          <a:noFill/>
        </p:spPr>
      </p:pic>
      <p:sp>
        <p:nvSpPr>
          <p:cNvPr id="2" name="Title 1"/>
          <p:cNvSpPr>
            <a:spLocks noGrp="1"/>
          </p:cNvSpPr>
          <p:nvPr>
            <p:ph type="title"/>
          </p:nvPr>
        </p:nvSpPr>
        <p:spPr>
          <a:xfrm>
            <a:off x="623888" y="431657"/>
            <a:ext cx="7886700" cy="750040"/>
          </a:xfrm>
        </p:spPr>
        <p:txBody>
          <a:bodyPr/>
          <a:lstStyle/>
          <a:p>
            <a:r>
              <a:rPr lang="en-US" sz="3600" dirty="0" smtClean="0"/>
              <a:t>Our commitment to the City</a:t>
            </a:r>
            <a:endParaRPr lang="en-US" dirty="0"/>
          </a:p>
        </p:txBody>
      </p:sp>
      <p:sp>
        <p:nvSpPr>
          <p:cNvPr id="3" name="Text Placeholder 2"/>
          <p:cNvSpPr>
            <a:spLocks noGrp="1"/>
          </p:cNvSpPr>
          <p:nvPr>
            <p:ph type="body" idx="1"/>
          </p:nvPr>
        </p:nvSpPr>
        <p:spPr>
          <a:xfrm>
            <a:off x="623888" y="1181697"/>
            <a:ext cx="7886700" cy="3385541"/>
          </a:xfrm>
        </p:spPr>
        <p:txBody>
          <a:bodyPr>
            <a:normAutofit/>
          </a:bodyPr>
          <a:lstStyle/>
          <a:p>
            <a:r>
              <a:rPr lang="en-US" sz="2400" dirty="0" smtClean="0"/>
              <a:t>Reduce </a:t>
            </a:r>
            <a:r>
              <a:rPr lang="en-US" sz="2400" dirty="0"/>
              <a:t>the number of cars</a:t>
            </a:r>
          </a:p>
          <a:p>
            <a:r>
              <a:rPr lang="en-US" sz="2400" dirty="0"/>
              <a:t>Public transportation</a:t>
            </a:r>
          </a:p>
          <a:p>
            <a:r>
              <a:rPr lang="en-US" sz="2400" dirty="0"/>
              <a:t>Bike </a:t>
            </a:r>
            <a:r>
              <a:rPr lang="en-US" sz="2400" dirty="0" smtClean="0"/>
              <a:t>parking</a:t>
            </a:r>
            <a:endParaRPr lang="en-US" sz="2400" dirty="0"/>
          </a:p>
          <a:p>
            <a:r>
              <a:rPr lang="en-US" sz="2400" dirty="0"/>
              <a:t>Shuttles</a:t>
            </a:r>
          </a:p>
          <a:p>
            <a:r>
              <a:rPr lang="en-US" sz="2400" dirty="0"/>
              <a:t>Car pooling</a:t>
            </a:r>
          </a:p>
          <a:p>
            <a:r>
              <a:rPr lang="en-US" sz="2400" dirty="0" smtClean="0"/>
              <a:t>Subsidies</a:t>
            </a:r>
            <a:endParaRPr lang="en-US" sz="2400" dirty="0"/>
          </a:p>
        </p:txBody>
      </p:sp>
    </p:spTree>
    <p:extLst>
      <p:ext uri="{BB962C8B-B14F-4D97-AF65-F5344CB8AC3E}">
        <p14:creationId xmlns:p14="http://schemas.microsoft.com/office/powerpoint/2010/main" val="418179954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731516" y="1061347"/>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270" y="1593868"/>
            <a:ext cx="5333890" cy="2856211"/>
          </a:xfrm>
          <a:prstGeom prst="rect">
            <a:avLst/>
          </a:prstGeom>
        </p:spPr>
      </p:pic>
      <p:sp>
        <p:nvSpPr>
          <p:cNvPr id="3" name="Text Placeholder 2"/>
          <p:cNvSpPr>
            <a:spLocks noGrp="1"/>
          </p:cNvSpPr>
          <p:nvPr>
            <p:ph type="body" sz="quarter" idx="10"/>
          </p:nvPr>
        </p:nvSpPr>
        <p:spPr/>
        <p:txBody>
          <a:bodyPr/>
          <a:lstStyle/>
          <a:p>
            <a:pPr>
              <a:lnSpc>
                <a:spcPct val="80000"/>
              </a:lnSpc>
              <a:spcBef>
                <a:spcPts val="1800"/>
              </a:spcBef>
            </a:pPr>
            <a:r>
              <a:rPr lang="en-US" sz="2800" dirty="0" smtClean="0"/>
              <a:t>Start using van pools</a:t>
            </a:r>
          </a:p>
          <a:p>
            <a:pPr>
              <a:lnSpc>
                <a:spcPct val="80000"/>
              </a:lnSpc>
              <a:spcBef>
                <a:spcPts val="1800"/>
              </a:spcBef>
            </a:pPr>
            <a:r>
              <a:rPr lang="en-US" sz="2800" dirty="0" smtClean="0"/>
              <a:t>Use public </a:t>
            </a:r>
            <a:br>
              <a:rPr lang="en-US" sz="2800" dirty="0" smtClean="0"/>
            </a:br>
            <a:r>
              <a:rPr lang="en-US" sz="2800" dirty="0" smtClean="0"/>
              <a:t>transportation</a:t>
            </a:r>
          </a:p>
          <a:p>
            <a:pPr>
              <a:lnSpc>
                <a:spcPct val="80000"/>
              </a:lnSpc>
              <a:spcBef>
                <a:spcPts val="1800"/>
              </a:spcBef>
            </a:pPr>
            <a:r>
              <a:rPr lang="en-US" sz="2800" dirty="0" smtClean="0"/>
              <a:t>Go online to: </a:t>
            </a:r>
            <a:br>
              <a:rPr lang="en-US" sz="2800" dirty="0" smtClean="0"/>
            </a:br>
            <a:r>
              <a:rPr lang="en-US" sz="2800" dirty="0" smtClean="0"/>
              <a:t>www.wework.org </a:t>
            </a:r>
            <a:br>
              <a:rPr lang="en-US" sz="2800" dirty="0" smtClean="0"/>
            </a:br>
            <a:r>
              <a:rPr lang="en-US" sz="2400" dirty="0" smtClean="0"/>
              <a:t>(for subsidies)</a:t>
            </a:r>
            <a:endParaRPr lang="en-US" sz="4000" dirty="0" smtClean="0"/>
          </a:p>
          <a:p>
            <a:pPr>
              <a:lnSpc>
                <a:spcPct val="80000"/>
              </a:lnSpc>
              <a:spcBef>
                <a:spcPts val="1800"/>
              </a:spcBef>
            </a:pPr>
            <a:endParaRPr lang="en-US" sz="2800" dirty="0"/>
          </a:p>
        </p:txBody>
      </p:sp>
      <p:sp>
        <p:nvSpPr>
          <p:cNvPr id="2" name="Title 1"/>
          <p:cNvSpPr>
            <a:spLocks noGrp="1"/>
          </p:cNvSpPr>
          <p:nvPr>
            <p:ph type="title"/>
          </p:nvPr>
        </p:nvSpPr>
        <p:spPr>
          <a:xfrm>
            <a:off x="491646" y="287145"/>
            <a:ext cx="5410744" cy="916266"/>
          </a:xfrm>
        </p:spPr>
        <p:txBody>
          <a:bodyPr/>
          <a:lstStyle/>
          <a:p>
            <a:r>
              <a:rPr lang="en-US" sz="3600" dirty="0" smtClean="0"/>
              <a:t>What can you do right now?</a:t>
            </a:r>
            <a:endParaRPr lang="en-US" sz="3600" dirty="0"/>
          </a:p>
        </p:txBody>
      </p:sp>
    </p:spTree>
    <p:extLst>
      <p:ext uri="{BB962C8B-B14F-4D97-AF65-F5344CB8AC3E}">
        <p14:creationId xmlns:p14="http://schemas.microsoft.com/office/powerpoint/2010/main" val="310683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6" y="1370239"/>
            <a:ext cx="8757550" cy="1380922"/>
          </a:xfrm>
        </p:spPr>
        <p:txBody>
          <a:bodyPr/>
          <a:lstStyle/>
          <a:p>
            <a:r>
              <a:rPr lang="en-US" sz="3200" dirty="0" smtClean="0"/>
              <a:t>Starting Feb 2018:</a:t>
            </a:r>
            <a:br>
              <a:rPr lang="en-US" sz="3200" dirty="0" smtClean="0"/>
            </a:br>
            <a:r>
              <a:rPr lang="en-US" sz="3200" dirty="0" smtClean="0"/>
              <a:t>New Shuttle </a:t>
            </a:r>
            <a:br>
              <a:rPr lang="en-US" sz="3200" dirty="0" smtClean="0"/>
            </a:br>
            <a:r>
              <a:rPr lang="en-US" sz="3200" dirty="0" smtClean="0"/>
              <a:t>Mission Bernal </a:t>
            </a:r>
            <a:br>
              <a:rPr lang="en-US" sz="3200" dirty="0" smtClean="0"/>
            </a:br>
            <a:r>
              <a:rPr lang="en-US" sz="3200" dirty="0" smtClean="0"/>
              <a:t>to and from </a:t>
            </a:r>
            <a:br>
              <a:rPr lang="en-US" sz="3200" dirty="0" smtClean="0"/>
            </a:br>
            <a:r>
              <a:rPr lang="en-US" sz="3200" dirty="0" smtClean="0"/>
              <a:t>24</a:t>
            </a:r>
            <a:r>
              <a:rPr lang="en-US" sz="3200" baseline="30000" dirty="0" smtClean="0"/>
              <a:t>th</a:t>
            </a:r>
            <a:r>
              <a:rPr lang="en-US" sz="3200" dirty="0" smtClean="0"/>
              <a:t> St. BART</a:t>
            </a:r>
            <a:endParaRPr lang="en-US" sz="3200" dirty="0"/>
          </a:p>
        </p:txBody>
      </p:sp>
      <p:sp>
        <p:nvSpPr>
          <p:cNvPr id="6" name="Text Placeholder 5"/>
          <p:cNvSpPr>
            <a:spLocks noGrp="1"/>
          </p:cNvSpPr>
          <p:nvPr>
            <p:ph type="body" sz="quarter" idx="10"/>
          </p:nvPr>
        </p:nvSpPr>
        <p:spPr>
          <a:xfrm>
            <a:off x="496105" y="2751160"/>
            <a:ext cx="3730662" cy="2899955"/>
          </a:xfrm>
        </p:spPr>
        <p:txBody>
          <a:bodyPr/>
          <a:lstStyle/>
          <a:p>
            <a:r>
              <a:rPr lang="en-US" sz="2400" dirty="0" smtClean="0"/>
              <a:t>Every 30 minutes</a:t>
            </a:r>
          </a:p>
          <a:p>
            <a:r>
              <a:rPr lang="en-US" sz="2400" dirty="0" smtClean="0"/>
              <a:t>6am – 6pm</a:t>
            </a:r>
          </a:p>
          <a:p>
            <a:r>
              <a:rPr lang="en-US" sz="2400" dirty="0" smtClean="0"/>
              <a:t>Also picks up from </a:t>
            </a:r>
            <a:br>
              <a:rPr lang="en-US" sz="2400" dirty="0" smtClean="0"/>
            </a:br>
            <a:r>
              <a:rPr lang="en-US" sz="2400" dirty="0" smtClean="0"/>
              <a:t>off-campus parking lot </a:t>
            </a:r>
            <a:br>
              <a:rPr lang="en-US" sz="2400" dirty="0" smtClean="0"/>
            </a:br>
            <a:r>
              <a:rPr lang="en-US" sz="2400" dirty="0" smtClean="0"/>
              <a:t>at 3115 Mission St.</a:t>
            </a:r>
            <a:endParaRPr lang="en-US" sz="2400" dirty="0"/>
          </a:p>
        </p:txBody>
      </p:sp>
      <p:cxnSp>
        <p:nvCxnSpPr>
          <p:cNvPr id="5" name="Straight Connector 4"/>
          <p:cNvCxnSpPr/>
          <p:nvPr/>
        </p:nvCxnSpPr>
        <p:spPr>
          <a:xfrm>
            <a:off x="609596" y="2628771"/>
            <a:ext cx="315064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2190" t="3693" r="20811" b="18320"/>
          <a:stretch/>
        </p:blipFill>
        <p:spPr>
          <a:xfrm>
            <a:off x="4743176" y="280416"/>
            <a:ext cx="4400824" cy="4584192"/>
          </a:xfrm>
          <a:prstGeom prst="rect">
            <a:avLst/>
          </a:prstGeom>
        </p:spPr>
      </p:pic>
    </p:spTree>
    <p:extLst>
      <p:ext uri="{BB962C8B-B14F-4D97-AF65-F5344CB8AC3E}">
        <p14:creationId xmlns:p14="http://schemas.microsoft.com/office/powerpoint/2010/main" val="25609476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731516" y="1061346"/>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1069975"/>
            <a:ext cx="7886700" cy="2139950"/>
          </a:xfrm>
        </p:spPr>
        <p:txBody>
          <a:bodyPr/>
          <a:lstStyle/>
          <a:p>
            <a:r>
              <a:rPr lang="en-US" sz="3600" dirty="0" smtClean="0"/>
              <a:t>Where will I park?</a:t>
            </a:r>
            <a:endParaRPr lang="en-US" dirty="0"/>
          </a:p>
        </p:txBody>
      </p:sp>
      <p:sp>
        <p:nvSpPr>
          <p:cNvPr id="4" name="Text Placeholder 3"/>
          <p:cNvSpPr>
            <a:spLocks noGrp="1"/>
          </p:cNvSpPr>
          <p:nvPr>
            <p:ph type="body" idx="1"/>
          </p:nvPr>
        </p:nvSpPr>
        <p:spPr>
          <a:xfrm>
            <a:off x="623888" y="1089025"/>
            <a:ext cx="7886700" cy="1125538"/>
          </a:xfrm>
        </p:spPr>
        <p:txBody>
          <a:bodyPr>
            <a:normAutofit lnSpcReduction="10000"/>
          </a:bodyPr>
          <a:lstStyle/>
          <a:p>
            <a:pPr>
              <a:lnSpc>
                <a:spcPct val="90000"/>
              </a:lnSpc>
              <a:spcBef>
                <a:spcPts val="1200"/>
              </a:spcBef>
            </a:pPr>
            <a:r>
              <a:rPr lang="en-US" dirty="0" smtClean="0"/>
              <a:t>Existing campus garage</a:t>
            </a:r>
          </a:p>
          <a:p>
            <a:pPr>
              <a:lnSpc>
                <a:spcPct val="90000"/>
              </a:lnSpc>
              <a:spcBef>
                <a:spcPts val="1200"/>
              </a:spcBef>
            </a:pPr>
            <a:r>
              <a:rPr lang="en-US" sz="2400" dirty="0" smtClean="0"/>
              <a:t>	including evening and night shift</a:t>
            </a:r>
            <a:r>
              <a:rPr lang="en-US" dirty="0"/>
              <a:t/>
            </a:r>
            <a:br>
              <a:rPr lang="en-US" dirty="0"/>
            </a:br>
            <a:endParaRPr lang="en-US" sz="2400" dirty="0"/>
          </a:p>
        </p:txBody>
      </p:sp>
      <p:sp>
        <p:nvSpPr>
          <p:cNvPr id="14" name="Text Placeholder 3"/>
          <p:cNvSpPr txBox="1">
            <a:spLocks/>
          </p:cNvSpPr>
          <p:nvPr/>
        </p:nvSpPr>
        <p:spPr>
          <a:xfrm>
            <a:off x="496105" y="1928813"/>
            <a:ext cx="8044656" cy="571500"/>
          </a:xfrm>
          <a:prstGeom prst="rect">
            <a:avLst/>
          </a:prstGeom>
        </p:spPr>
        <p:txBody>
          <a:bodyPr/>
          <a:lstStyle>
            <a:lvl1pPr marL="0" indent="0" algn="l" defTabSz="914249" rtl="0" eaLnBrk="1" latinLnBrk="0" hangingPunct="1">
              <a:spcBef>
                <a:spcPct val="20000"/>
              </a:spcBef>
              <a:buFontTx/>
              <a:buNone/>
              <a:defRPr sz="3200" kern="1200">
                <a:solidFill>
                  <a:srgbClr val="008599"/>
                </a:solidFill>
                <a:latin typeface="Arial"/>
                <a:ea typeface="+mn-ea"/>
                <a:cs typeface="Arial"/>
              </a:defRPr>
            </a:lvl1pPr>
            <a:lvl2pPr marL="457124" indent="0" algn="l" defTabSz="914249" rtl="0" eaLnBrk="1" latinLnBrk="0" hangingPunct="1">
              <a:spcBef>
                <a:spcPct val="20000"/>
              </a:spcBef>
              <a:buFontTx/>
              <a:buNone/>
              <a:defRPr sz="2800" kern="1200">
                <a:solidFill>
                  <a:srgbClr val="646469"/>
                </a:solidFill>
                <a:latin typeface="Arial"/>
                <a:ea typeface="+mn-ea"/>
                <a:cs typeface="Arial"/>
              </a:defRPr>
            </a:lvl2pPr>
            <a:lvl3pPr marL="914249" indent="0" algn="l" defTabSz="914249" rtl="0" eaLnBrk="1" latinLnBrk="0" hangingPunct="1">
              <a:spcBef>
                <a:spcPct val="20000"/>
              </a:spcBef>
              <a:buFontTx/>
              <a:buNone/>
              <a:defRPr sz="2400" kern="1200">
                <a:solidFill>
                  <a:srgbClr val="646469"/>
                </a:solidFill>
                <a:latin typeface="Arial"/>
                <a:ea typeface="+mn-ea"/>
                <a:cs typeface="Arial"/>
              </a:defRPr>
            </a:lvl3pPr>
            <a:lvl4pPr marL="1371374" indent="0" algn="l" defTabSz="914249" rtl="0" eaLnBrk="1" latinLnBrk="0" hangingPunct="1">
              <a:spcBef>
                <a:spcPct val="20000"/>
              </a:spcBef>
              <a:buFontTx/>
              <a:buNone/>
              <a:defRPr sz="2000" kern="1200">
                <a:solidFill>
                  <a:srgbClr val="646469"/>
                </a:solidFill>
                <a:latin typeface="Arial"/>
                <a:ea typeface="+mn-ea"/>
                <a:cs typeface="Arial"/>
              </a:defRPr>
            </a:lvl4pPr>
            <a:lvl5pPr marL="1828498" indent="0" algn="l" defTabSz="914249" rtl="0" eaLnBrk="1" latinLnBrk="0" hangingPunct="1">
              <a:spcBef>
                <a:spcPct val="20000"/>
              </a:spcBef>
              <a:buFontTx/>
              <a:buNone/>
              <a:defRPr sz="2000" kern="1200">
                <a:solidFill>
                  <a:srgbClr val="64646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1200"/>
              </a:spcBef>
            </a:pPr>
            <a:r>
              <a:rPr lang="en-US" dirty="0"/>
              <a:t>New: 3115 Mission St. </a:t>
            </a:r>
            <a:br>
              <a:rPr lang="en-US" dirty="0"/>
            </a:br>
            <a:r>
              <a:rPr lang="en-US" dirty="0"/>
              <a:t>(Construction Site Parking </a:t>
            </a:r>
            <a:r>
              <a:rPr lang="en-US" dirty="0" smtClean="0"/>
              <a:t>Lot)</a:t>
            </a:r>
            <a:endParaRPr lang="en-US" dirty="0"/>
          </a:p>
          <a:p>
            <a:pPr>
              <a:lnSpc>
                <a:spcPct val="90000"/>
              </a:lnSpc>
              <a:spcBef>
                <a:spcPts val="0"/>
              </a:spcBef>
            </a:pPr>
            <a:r>
              <a:rPr lang="en-US" dirty="0"/>
              <a:t>	</a:t>
            </a:r>
            <a:r>
              <a:rPr lang="en-US" sz="2400" dirty="0"/>
              <a:t>60 spaces</a:t>
            </a:r>
          </a:p>
          <a:p>
            <a:pPr>
              <a:lnSpc>
                <a:spcPct val="90000"/>
              </a:lnSpc>
              <a:spcBef>
                <a:spcPts val="0"/>
              </a:spcBef>
            </a:pPr>
            <a:r>
              <a:rPr lang="en-US" sz="2400" dirty="0"/>
              <a:t>	4 minute walk from campus</a:t>
            </a:r>
          </a:p>
          <a:p>
            <a:pPr>
              <a:lnSpc>
                <a:spcPct val="90000"/>
              </a:lnSpc>
              <a:spcBef>
                <a:spcPts val="0"/>
              </a:spcBef>
            </a:pPr>
            <a:r>
              <a:rPr lang="en-US" sz="2400" dirty="0"/>
              <a:t>	Business Hours Only (for safety)</a:t>
            </a:r>
            <a:endParaRPr lang="en-US" sz="1800" dirty="0"/>
          </a:p>
        </p:txBody>
      </p:sp>
    </p:spTree>
    <p:extLst>
      <p:ext uri="{BB962C8B-B14F-4D97-AF65-F5344CB8AC3E}">
        <p14:creationId xmlns:p14="http://schemas.microsoft.com/office/powerpoint/2010/main" val="307452522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42399">
            <a:off x="2928886" y="1934428"/>
            <a:ext cx="3438628" cy="2257199"/>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78755">
            <a:off x="6220319" y="1440841"/>
            <a:ext cx="2650998" cy="259357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940012">
            <a:off x="-109556" y="1019300"/>
            <a:ext cx="3481861" cy="2507346"/>
          </a:xfrm>
          <a:prstGeom prst="rect">
            <a:avLst/>
          </a:prstGeom>
        </p:spPr>
      </p:pic>
      <p:sp>
        <p:nvSpPr>
          <p:cNvPr id="7" name="TextBox 6"/>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Performance</a:t>
            </a:r>
            <a:endParaRPr lang="en-US" sz="2800" dirty="0">
              <a:solidFill>
                <a:srgbClr val="93CFD9"/>
              </a:solidFill>
              <a:latin typeface="Arial" pitchFamily="34" charset="0"/>
              <a:cs typeface="Arial" pitchFamily="34" charset="0"/>
            </a:endParaRPr>
          </a:p>
        </p:txBody>
      </p:sp>
      <p:sp>
        <p:nvSpPr>
          <p:cNvPr id="8" name="TextBox 7"/>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9" name="TextBox 8"/>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0" name="TextBox 9"/>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cxnSp>
        <p:nvCxnSpPr>
          <p:cNvPr id="12" name="Straight Connector 11" hidden="1"/>
          <p:cNvCxnSpPr/>
          <p:nvPr/>
        </p:nvCxnSpPr>
        <p:spPr>
          <a:xfrm>
            <a:off x="0" y="582054"/>
            <a:ext cx="2133600" cy="0"/>
          </a:xfrm>
          <a:prstGeom prst="line">
            <a:avLst/>
          </a:prstGeom>
          <a:ln w="5715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withEffect">
                                  <p:stCondLst>
                                    <p:cond delay="0"/>
                                  </p:stCondLst>
                                  <p:childTnLst>
                                    <p:animClr clrSpc="rgb" dir="cw">
                                      <p:cBhvr override="childStyle">
                                        <p:cTn id="6" dur="500" fill="hold"/>
                                        <p:tgtEl>
                                          <p:spTgt spid="9">
                                            <p:txEl>
                                              <p:pRg st="0" end="0"/>
                                            </p:txEl>
                                          </p:spTgt>
                                        </p:tgtEl>
                                        <p:attrNameLst>
                                          <p:attrName>style.color</p:attrName>
                                        </p:attrNameLst>
                                      </p:cBhvr>
                                      <p:to>
                                        <a:srgbClr val="008599"/>
                                      </p:to>
                                    </p:animClr>
                                    <p:animClr clrSpc="rgb" dir="cw">
                                      <p:cBhvr>
                                        <p:cTn id="7" dur="500" fill="hold"/>
                                        <p:tgtEl>
                                          <p:spTgt spid="9">
                                            <p:txEl>
                                              <p:pRg st="0" end="0"/>
                                            </p:txEl>
                                          </p:spTgt>
                                        </p:tgtEl>
                                        <p:attrNameLst>
                                          <p:attrName>fillcolor</p:attrName>
                                        </p:attrNameLst>
                                      </p:cBhvr>
                                      <p:to>
                                        <a:srgbClr val="008599"/>
                                      </p:to>
                                    </p:animClr>
                                    <p:set>
                                      <p:cBhvr>
                                        <p:cTn id="8" dur="500" fill="hold"/>
                                        <p:tgtEl>
                                          <p:spTgt spid="9">
                                            <p:txEl>
                                              <p:pRg st="0" end="0"/>
                                            </p:txEl>
                                          </p:spTgt>
                                        </p:tgtEl>
                                        <p:attrNameLst>
                                          <p:attrName>fill.type</p:attrName>
                                        </p:attrNameLst>
                                      </p:cBhvr>
                                      <p:to>
                                        <p:strVal val="solid"/>
                                      </p:to>
                                    </p:set>
                                    <p:set>
                                      <p:cBhvr>
                                        <p:cTn id="9" dur="500" fill="hold"/>
                                        <p:tgtEl>
                                          <p:spTgt spid="9">
                                            <p:txEl>
                                              <p:pRg st="0" end="0"/>
                                            </p:txEl>
                                          </p:spTgt>
                                        </p:tgtEl>
                                        <p:attrNameLst>
                                          <p:attrName>fill.on</p:attrName>
                                        </p:attrNameLst>
                                      </p:cBhvr>
                                      <p:to>
                                        <p:strVal val="true"/>
                                      </p:to>
                                    </p:set>
                                  </p:childTnLst>
                                </p:cTn>
                              </p:par>
                              <p:par>
                                <p:cTn id="10" presetID="10" presetClass="entr" presetSubtype="0" fill="hold"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100"/>
                                        <p:tgtEl>
                                          <p:spTgt spid="5"/>
                                        </p:tgtEl>
                                      </p:cBhvr>
                                    </p:animEffect>
                                  </p:childTnLst>
                                </p:cTn>
                              </p:par>
                              <p:par>
                                <p:cTn id="13" presetID="10" presetClass="entr" presetSubtype="0" fill="hold" nodeType="withEffect">
                                  <p:stCondLst>
                                    <p:cond delay="2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2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a:off x="-140014" y="1284858"/>
            <a:ext cx="363045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5417" y="269724"/>
            <a:ext cx="6498583" cy="4743339"/>
          </a:xfrm>
          <a:prstGeom prst="rect">
            <a:avLst/>
          </a:prstGeom>
        </p:spPr>
      </p:pic>
      <p:sp>
        <p:nvSpPr>
          <p:cNvPr id="5" name="TextBox 4"/>
          <p:cNvSpPr txBox="1"/>
          <p:nvPr/>
        </p:nvSpPr>
        <p:spPr>
          <a:xfrm>
            <a:off x="340898" y="386981"/>
            <a:ext cx="2800335" cy="978713"/>
          </a:xfrm>
          <a:prstGeom prst="rect">
            <a:avLst/>
          </a:prstGeom>
          <a:noFill/>
        </p:spPr>
        <p:txBody>
          <a:bodyPr wrap="square" lIns="91425" tIns="45712" rIns="91425" bIns="45712" rtlCol="0">
            <a:spAutoFit/>
          </a:bodyPr>
          <a:lstStyle/>
          <a:p>
            <a:pPr>
              <a:lnSpc>
                <a:spcPct val="80000"/>
              </a:lnSpc>
            </a:pPr>
            <a:r>
              <a:rPr lang="en-US" sz="3600" dirty="0" smtClean="0">
                <a:solidFill>
                  <a:srgbClr val="524F50"/>
                </a:solidFill>
                <a:latin typeface="Minion Pro" panose="02040503050306020203" pitchFamily="18" charset="0"/>
              </a:rPr>
              <a:t>Teeing up </a:t>
            </a:r>
            <a:br>
              <a:rPr lang="en-US" sz="3600" dirty="0" smtClean="0">
                <a:solidFill>
                  <a:srgbClr val="524F50"/>
                </a:solidFill>
                <a:latin typeface="Minion Pro" panose="02040503050306020203" pitchFamily="18" charset="0"/>
              </a:rPr>
            </a:br>
            <a:r>
              <a:rPr lang="en-US" sz="3600" dirty="0" smtClean="0">
                <a:solidFill>
                  <a:srgbClr val="524F50"/>
                </a:solidFill>
                <a:latin typeface="Minion Pro" panose="02040503050306020203" pitchFamily="18" charset="0"/>
              </a:rPr>
              <a:t>the Move</a:t>
            </a:r>
          </a:p>
        </p:txBody>
      </p:sp>
    </p:spTree>
    <p:extLst>
      <p:ext uri="{BB962C8B-B14F-4D97-AF65-F5344CB8AC3E}">
        <p14:creationId xmlns:p14="http://schemas.microsoft.com/office/powerpoint/2010/main" val="3557167824"/>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7096" y="1482949"/>
            <a:ext cx="7317652" cy="1643511"/>
          </a:xfrm>
          <a:prstGeom prst="rect">
            <a:avLst/>
          </a:prstGeom>
          <a:noFill/>
        </p:spPr>
        <p:txBody>
          <a:bodyPr wrap="square" lIns="91425" tIns="45712" rIns="91425" bIns="45712" rtlCol="0">
            <a:spAutoFit/>
          </a:bodyPr>
          <a:lstStyle/>
          <a:p>
            <a:pPr>
              <a:lnSpc>
                <a:spcPct val="90000"/>
              </a:lnSpc>
            </a:pPr>
            <a:r>
              <a:rPr lang="en-US" sz="2800" b="1" dirty="0" smtClean="0">
                <a:solidFill>
                  <a:srgbClr val="008599"/>
                </a:solidFill>
              </a:rPr>
              <a:t>The next 18 months will be challenging for virtually everyone…</a:t>
            </a:r>
          </a:p>
          <a:p>
            <a:pPr>
              <a:lnSpc>
                <a:spcPct val="90000"/>
              </a:lnSpc>
            </a:pPr>
            <a:endParaRPr lang="en-US" sz="2800" b="1" dirty="0" smtClean="0">
              <a:solidFill>
                <a:srgbClr val="008599"/>
              </a:solidFill>
            </a:endParaRPr>
          </a:p>
          <a:p>
            <a:pPr>
              <a:lnSpc>
                <a:spcPct val="90000"/>
              </a:lnSpc>
            </a:pPr>
            <a:r>
              <a:rPr lang="en-US" sz="2800" b="1" dirty="0" smtClean="0">
                <a:solidFill>
                  <a:srgbClr val="008599"/>
                </a:solidFill>
              </a:rPr>
              <a:t>Lots of change</a:t>
            </a:r>
          </a:p>
        </p:txBody>
      </p:sp>
    </p:spTree>
    <p:extLst>
      <p:ext uri="{BB962C8B-B14F-4D97-AF65-F5344CB8AC3E}">
        <p14:creationId xmlns:p14="http://schemas.microsoft.com/office/powerpoint/2010/main" val="2485162317"/>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7095" y="1482949"/>
            <a:ext cx="8199779" cy="3170082"/>
          </a:xfrm>
          <a:prstGeom prst="rect">
            <a:avLst/>
          </a:prstGeom>
          <a:noFill/>
        </p:spPr>
        <p:txBody>
          <a:bodyPr wrap="square" lIns="91425" tIns="45712" rIns="91425" bIns="45712" rtlCol="0">
            <a:spAutoFit/>
          </a:bodyPr>
          <a:lstStyle/>
          <a:p>
            <a:r>
              <a:rPr lang="en-US" sz="2000" dirty="0"/>
              <a:t>Oops- I drove to the wrong campus!</a:t>
            </a:r>
          </a:p>
          <a:p>
            <a:r>
              <a:rPr lang="en-US" sz="2000" dirty="0"/>
              <a:t>I want to punch in but I can’t find the timeclock</a:t>
            </a:r>
          </a:p>
          <a:p>
            <a:r>
              <a:rPr lang="en-US" sz="2000" dirty="0"/>
              <a:t>Do I turn right or left to get from the nursing station to the supply room?</a:t>
            </a:r>
          </a:p>
          <a:p>
            <a:r>
              <a:rPr lang="en-US" sz="2000" dirty="0"/>
              <a:t>I miss my favorite table in the cafeteria!</a:t>
            </a:r>
          </a:p>
          <a:p>
            <a:r>
              <a:rPr lang="en-US" sz="2000" dirty="0"/>
              <a:t>Yikes, I was looking for the WC and went into the broom closet instead!</a:t>
            </a:r>
          </a:p>
          <a:p>
            <a:r>
              <a:rPr lang="en-US" sz="2000" dirty="0"/>
              <a:t>I need the ATM machine but it’s moved</a:t>
            </a:r>
          </a:p>
          <a:p>
            <a:r>
              <a:rPr lang="en-US" sz="2000" dirty="0"/>
              <a:t>My favorite stapler isn’t in the same drawer any more</a:t>
            </a:r>
          </a:p>
          <a:p>
            <a:r>
              <a:rPr lang="en-US" sz="2000" dirty="0"/>
              <a:t>Where are those darned elevators?</a:t>
            </a:r>
          </a:p>
          <a:p>
            <a:r>
              <a:rPr lang="en-US" sz="2000" dirty="0"/>
              <a:t>We can’t use the usual Keurig coffee pot – how do I use the new one?</a:t>
            </a:r>
          </a:p>
          <a:p>
            <a:r>
              <a:rPr lang="en-US" sz="2000" dirty="0"/>
              <a:t>OMG, I’m leaving work and I forget where I parked my car!</a:t>
            </a:r>
          </a:p>
        </p:txBody>
      </p:sp>
      <p:sp>
        <p:nvSpPr>
          <p:cNvPr id="5" name="TextBox 4"/>
          <p:cNvSpPr txBox="1"/>
          <p:nvPr/>
        </p:nvSpPr>
        <p:spPr>
          <a:xfrm>
            <a:off x="340898" y="206441"/>
            <a:ext cx="4801257" cy="1006413"/>
          </a:xfrm>
          <a:prstGeom prst="rect">
            <a:avLst/>
          </a:prstGeom>
          <a:noFill/>
        </p:spPr>
        <p:txBody>
          <a:bodyPr wrap="square" lIns="91425" tIns="45712" rIns="91425" bIns="45712" rtlCol="0">
            <a:spAutoFit/>
          </a:bodyPr>
          <a:lstStyle/>
          <a:p>
            <a:pPr>
              <a:lnSpc>
                <a:spcPct val="80000"/>
              </a:lnSpc>
            </a:pPr>
            <a:r>
              <a:rPr lang="en-US" sz="3600" dirty="0" smtClean="0">
                <a:solidFill>
                  <a:srgbClr val="524F50"/>
                </a:solidFill>
                <a:latin typeface="Minion Pro" panose="02040503050306020203" pitchFamily="18" charset="0"/>
              </a:rPr>
              <a:t>10 things that could make you scream.</a:t>
            </a:r>
            <a:endParaRPr lang="en-US" sz="3600" dirty="0">
              <a:solidFill>
                <a:srgbClr val="524F50"/>
              </a:solidFill>
              <a:latin typeface="Minion Pro" panose="02040503050306020203" pitchFamily="18" charset="0"/>
            </a:endParaRPr>
          </a:p>
        </p:txBody>
      </p:sp>
      <p:cxnSp>
        <p:nvCxnSpPr>
          <p:cNvPr id="20" name="Straight Connector 19"/>
          <p:cNvCxnSpPr/>
          <p:nvPr/>
        </p:nvCxnSpPr>
        <p:spPr>
          <a:xfrm>
            <a:off x="444246" y="1062412"/>
            <a:ext cx="363045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03578">
            <a:off x="5890639" y="192244"/>
            <a:ext cx="3300110" cy="4204890"/>
          </a:xfrm>
          <a:prstGeom prst="rect">
            <a:avLst/>
          </a:prstGeom>
        </p:spPr>
      </p:pic>
    </p:spTree>
    <p:extLst>
      <p:ext uri="{BB962C8B-B14F-4D97-AF65-F5344CB8AC3E}">
        <p14:creationId xmlns:p14="http://schemas.microsoft.com/office/powerpoint/2010/main" val="552933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779054"/>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Perspective</a:t>
            </a:r>
            <a:endParaRPr lang="en-US" dirty="0"/>
          </a:p>
        </p:txBody>
      </p:sp>
      <p:sp>
        <p:nvSpPr>
          <p:cNvPr id="19" name="Text Placeholder 18"/>
          <p:cNvSpPr>
            <a:spLocks noGrp="1"/>
          </p:cNvSpPr>
          <p:nvPr>
            <p:ph type="body" idx="1"/>
          </p:nvPr>
        </p:nvSpPr>
        <p:spPr/>
        <p:txBody>
          <a:bodyPr/>
          <a:lstStyle/>
          <a:p>
            <a:endParaRPr lang="en-US"/>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8471" r="14211"/>
          <a:stretch/>
        </p:blipFill>
        <p:spPr>
          <a:xfrm rot="1071642">
            <a:off x="4071301" y="591990"/>
            <a:ext cx="4961949" cy="2992688"/>
          </a:xfrm>
          <a:prstGeom prst="rect">
            <a:avLst/>
          </a:prstGeom>
        </p:spPr>
      </p:pic>
    </p:spTree>
    <p:extLst>
      <p:ext uri="{BB962C8B-B14F-4D97-AF65-F5344CB8AC3E}">
        <p14:creationId xmlns:p14="http://schemas.microsoft.com/office/powerpoint/2010/main" val="33356407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779054"/>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0"/>
            <a:ext cx="7886700" cy="902716"/>
          </a:xfrm>
        </p:spPr>
        <p:txBody>
          <a:bodyPr/>
          <a:lstStyle/>
          <a:p>
            <a:r>
              <a:rPr lang="en-US" dirty="0" smtClean="0"/>
              <a:t>Practical Tips</a:t>
            </a:r>
            <a:endParaRPr lang="en-US" dirty="0"/>
          </a:p>
        </p:txBody>
      </p:sp>
      <p:sp>
        <p:nvSpPr>
          <p:cNvPr id="5" name="Text Placeholder 4"/>
          <p:cNvSpPr>
            <a:spLocks noGrp="1"/>
          </p:cNvSpPr>
          <p:nvPr>
            <p:ph type="body" idx="1"/>
          </p:nvPr>
        </p:nvSpPr>
        <p:spPr>
          <a:xfrm>
            <a:off x="623888" y="902716"/>
            <a:ext cx="7886700" cy="4117340"/>
          </a:xfrm>
        </p:spPr>
        <p:txBody>
          <a:bodyPr>
            <a:normAutofit/>
          </a:bodyPr>
          <a:lstStyle/>
          <a:p>
            <a:pPr>
              <a:spcAft>
                <a:spcPts val="0"/>
              </a:spcAft>
              <a:buFont typeface="Wingdings" panose="05000000000000000000" pitchFamily="2" charset="2"/>
              <a:buChar char="ü"/>
            </a:pPr>
            <a:r>
              <a:rPr lang="en-US" sz="1800" dirty="0" smtClean="0"/>
              <a:t>Seek </a:t>
            </a:r>
            <a:r>
              <a:rPr lang="en-US" sz="1800" dirty="0"/>
              <a:t>to understand the positive for you with this change.</a:t>
            </a:r>
          </a:p>
          <a:p>
            <a:pPr>
              <a:spcAft>
                <a:spcPts val="0"/>
              </a:spcAft>
              <a:buFont typeface="Wingdings" panose="05000000000000000000" pitchFamily="2" charset="2"/>
              <a:buChar char="ü"/>
            </a:pPr>
            <a:r>
              <a:rPr lang="en-US" sz="1800" dirty="0" smtClean="0"/>
              <a:t>Understand </a:t>
            </a:r>
            <a:r>
              <a:rPr lang="en-US" sz="1800" dirty="0"/>
              <a:t>the benefits to patients, your team, and the organization.</a:t>
            </a:r>
          </a:p>
          <a:p>
            <a:pPr>
              <a:spcAft>
                <a:spcPts val="0"/>
              </a:spcAft>
              <a:buFont typeface="Wingdings" panose="05000000000000000000" pitchFamily="2" charset="2"/>
              <a:buChar char="ü"/>
            </a:pPr>
            <a:r>
              <a:rPr lang="en-US" sz="1800" dirty="0" smtClean="0"/>
              <a:t>If </a:t>
            </a:r>
            <a:r>
              <a:rPr lang="en-US" sz="1800" dirty="0"/>
              <a:t>you’re unsure of what’s going on, ask your supervisor.</a:t>
            </a:r>
          </a:p>
          <a:p>
            <a:pPr>
              <a:spcAft>
                <a:spcPts val="0"/>
              </a:spcAft>
              <a:buFont typeface="Wingdings" panose="05000000000000000000" pitchFamily="2" charset="2"/>
              <a:buChar char="ü"/>
            </a:pPr>
            <a:r>
              <a:rPr lang="en-US" sz="1800" dirty="0" smtClean="0"/>
              <a:t>Share </a:t>
            </a:r>
            <a:r>
              <a:rPr lang="en-US" sz="1800" dirty="0"/>
              <a:t>your concerns and questions with your Supervisor.</a:t>
            </a:r>
          </a:p>
          <a:p>
            <a:pPr lvl="1">
              <a:spcAft>
                <a:spcPts val="0"/>
              </a:spcAft>
              <a:buFont typeface="Wingdings" panose="05000000000000000000" pitchFamily="2" charset="2"/>
              <a:buChar char="§"/>
            </a:pPr>
            <a:r>
              <a:rPr lang="en-US" sz="1600" dirty="0"/>
              <a:t>Issues can only be addressed if they are disclosed.</a:t>
            </a:r>
          </a:p>
          <a:p>
            <a:pPr>
              <a:spcAft>
                <a:spcPts val="0"/>
              </a:spcAft>
              <a:buFont typeface="Wingdings" panose="05000000000000000000" pitchFamily="2" charset="2"/>
              <a:buChar char="ü"/>
            </a:pPr>
            <a:r>
              <a:rPr lang="en-US" sz="1800" dirty="0" smtClean="0"/>
              <a:t>Information </a:t>
            </a:r>
            <a:r>
              <a:rPr lang="en-US" sz="1800" dirty="0"/>
              <a:t>should flow both ways.</a:t>
            </a:r>
          </a:p>
          <a:p>
            <a:pPr lvl="1">
              <a:spcAft>
                <a:spcPts val="0"/>
              </a:spcAft>
              <a:buFont typeface="Wingdings" panose="05000000000000000000" pitchFamily="2" charset="2"/>
              <a:buChar char="§"/>
            </a:pPr>
            <a:r>
              <a:rPr lang="en-US" sz="1600" dirty="0"/>
              <a:t>Employees to supervisors and vice-versa.</a:t>
            </a:r>
          </a:p>
          <a:p>
            <a:pPr>
              <a:spcAft>
                <a:spcPts val="0"/>
              </a:spcAft>
              <a:buFont typeface="Wingdings" panose="05000000000000000000" pitchFamily="2" charset="2"/>
              <a:buChar char="ü"/>
            </a:pPr>
            <a:r>
              <a:rPr lang="en-US" sz="1800" dirty="0" smtClean="0"/>
              <a:t>Attend </a:t>
            </a:r>
            <a:r>
              <a:rPr lang="en-US" sz="1800" dirty="0"/>
              <a:t>scheduled trainings.</a:t>
            </a:r>
          </a:p>
          <a:p>
            <a:pPr>
              <a:spcAft>
                <a:spcPts val="0"/>
              </a:spcAft>
              <a:buFont typeface="Wingdings" panose="05000000000000000000" pitchFamily="2" charset="2"/>
              <a:buChar char="ü"/>
            </a:pPr>
            <a:r>
              <a:rPr lang="en-US" sz="1800" dirty="0" smtClean="0"/>
              <a:t>If </a:t>
            </a:r>
            <a:r>
              <a:rPr lang="en-US" sz="1800" dirty="0"/>
              <a:t>you’re not feeling ready to work in a new environment help is available</a:t>
            </a:r>
            <a:r>
              <a:rPr lang="en-US" sz="1800" dirty="0" smtClean="0"/>
              <a:t>.</a:t>
            </a:r>
            <a:endParaRPr lang="en-US" sz="1800" dirty="0"/>
          </a:p>
        </p:txBody>
      </p:sp>
    </p:spTree>
    <p:extLst>
      <p:ext uri="{BB962C8B-B14F-4D97-AF65-F5344CB8AC3E}">
        <p14:creationId xmlns:p14="http://schemas.microsoft.com/office/powerpoint/2010/main" val="31936893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3350132"/>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How we are going to help you through the transition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87595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2231336"/>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212725"/>
            <a:ext cx="7886700" cy="2139950"/>
          </a:xfrm>
        </p:spPr>
        <p:txBody>
          <a:bodyPr/>
          <a:lstStyle/>
          <a:p>
            <a:r>
              <a:rPr lang="en-US" dirty="0" smtClean="0"/>
              <a:t>Training! Training! Training!</a:t>
            </a:r>
            <a:endParaRPr lang="en-US" dirty="0"/>
          </a:p>
        </p:txBody>
      </p:sp>
      <p:sp>
        <p:nvSpPr>
          <p:cNvPr id="4" name="Title 1"/>
          <p:cNvSpPr txBox="1">
            <a:spLocks/>
          </p:cNvSpPr>
          <p:nvPr/>
        </p:nvSpPr>
        <p:spPr>
          <a:xfrm>
            <a:off x="3998641" y="2188304"/>
            <a:ext cx="4349296" cy="584957"/>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sz="2800" dirty="0" smtClean="0"/>
              <a:t>Key to a successful transition</a:t>
            </a:r>
            <a:endParaRPr lang="en-US" sz="2800" dirty="0"/>
          </a:p>
        </p:txBody>
      </p:sp>
    </p:spTree>
    <p:extLst>
      <p:ext uri="{BB962C8B-B14F-4D97-AF65-F5344CB8AC3E}">
        <p14:creationId xmlns:p14="http://schemas.microsoft.com/office/powerpoint/2010/main" val="33377628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1614108"/>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1255990"/>
            <a:ext cx="7886700" cy="2139950"/>
          </a:xfrm>
        </p:spPr>
        <p:txBody>
          <a:bodyPr/>
          <a:lstStyle/>
          <a:p>
            <a:r>
              <a:rPr lang="en-US" dirty="0" smtClean="0"/>
              <a:t>Training Schedule: Mission Bernal</a:t>
            </a:r>
            <a:endParaRPr lang="en-US" dirty="0"/>
          </a:p>
        </p:txBody>
      </p:sp>
      <p:sp>
        <p:nvSpPr>
          <p:cNvPr id="5" name="TextBox 4"/>
          <p:cNvSpPr txBox="1"/>
          <p:nvPr/>
        </p:nvSpPr>
        <p:spPr>
          <a:xfrm>
            <a:off x="696795" y="1736540"/>
            <a:ext cx="7317652" cy="2677640"/>
          </a:xfrm>
          <a:prstGeom prst="rect">
            <a:avLst/>
          </a:prstGeom>
          <a:noFill/>
        </p:spPr>
        <p:txBody>
          <a:bodyPr wrap="square" lIns="91425" tIns="45712" rIns="91425" bIns="45712" rtlCol="0">
            <a:spAutoFit/>
          </a:bodyPr>
          <a:lstStyle/>
          <a:p>
            <a:r>
              <a:rPr lang="en-US" sz="2400" dirty="0">
                <a:solidFill>
                  <a:schemeClr val="tx1">
                    <a:lumMod val="65000"/>
                    <a:lumOff val="35000"/>
                  </a:schemeClr>
                </a:solidFill>
              </a:rPr>
              <a:t>April: Managers enroll employees in </a:t>
            </a:r>
            <a:r>
              <a:rPr lang="en-US" sz="2400" dirty="0" err="1">
                <a:solidFill>
                  <a:schemeClr val="tx1">
                    <a:lumMod val="65000"/>
                    <a:lumOff val="35000"/>
                  </a:schemeClr>
                </a:solidFill>
              </a:rPr>
              <a:t>HealthStream</a:t>
            </a:r>
            <a:r>
              <a:rPr lang="en-US" sz="2400" dirty="0">
                <a:solidFill>
                  <a:schemeClr val="tx1">
                    <a:lumMod val="65000"/>
                    <a:lumOff val="35000"/>
                  </a:schemeClr>
                </a:solidFill>
              </a:rPr>
              <a:t> (your manager will let you know!)</a:t>
            </a:r>
          </a:p>
          <a:p>
            <a:r>
              <a:rPr lang="en-US" sz="2400" dirty="0">
                <a:solidFill>
                  <a:schemeClr val="tx1">
                    <a:lumMod val="65000"/>
                    <a:lumOff val="35000"/>
                  </a:schemeClr>
                </a:solidFill>
              </a:rPr>
              <a:t>May 2 &amp; 3:  Equipment Fair  ( a sneak peek at new equipment)</a:t>
            </a:r>
          </a:p>
          <a:p>
            <a:r>
              <a:rPr lang="en-US" sz="2400" dirty="0">
                <a:solidFill>
                  <a:schemeClr val="tx1">
                    <a:lumMod val="65000"/>
                    <a:lumOff val="35000"/>
                  </a:schemeClr>
                </a:solidFill>
              </a:rPr>
              <a:t>June 18 – July 12: General and Clinical Training </a:t>
            </a:r>
          </a:p>
          <a:p>
            <a:r>
              <a:rPr lang="en-US" sz="2400" dirty="0">
                <a:solidFill>
                  <a:schemeClr val="tx1">
                    <a:lumMod val="65000"/>
                    <a:lumOff val="35000"/>
                  </a:schemeClr>
                </a:solidFill>
              </a:rPr>
              <a:t>July &amp; August:  Department-level </a:t>
            </a:r>
            <a:r>
              <a:rPr lang="en-US" sz="2400" dirty="0" smtClean="0">
                <a:solidFill>
                  <a:schemeClr val="tx1">
                    <a:lumMod val="65000"/>
                    <a:lumOff val="35000"/>
                  </a:schemeClr>
                </a:solidFill>
              </a:rPr>
              <a:t>training</a:t>
            </a:r>
          </a:p>
          <a:p>
            <a:r>
              <a:rPr lang="en-US" sz="2400" dirty="0" smtClean="0">
                <a:solidFill>
                  <a:schemeClr val="tx1">
                    <a:lumMod val="65000"/>
                    <a:lumOff val="35000"/>
                  </a:schemeClr>
                </a:solidFill>
              </a:rPr>
              <a:t>August: Physician Training</a:t>
            </a:r>
            <a:endParaRPr lang="en-US" sz="2400" dirty="0">
              <a:solidFill>
                <a:schemeClr val="tx1">
                  <a:lumMod val="65000"/>
                  <a:lumOff val="35000"/>
                </a:schemeClr>
              </a:solidFill>
            </a:endParaRPr>
          </a:p>
        </p:txBody>
      </p:sp>
      <p:sp>
        <p:nvSpPr>
          <p:cNvPr id="3" name="TextBox 2"/>
          <p:cNvSpPr txBox="1"/>
          <p:nvPr/>
        </p:nvSpPr>
        <p:spPr>
          <a:xfrm>
            <a:off x="849854" y="4776395"/>
            <a:ext cx="7690908" cy="338554"/>
          </a:xfrm>
          <a:prstGeom prst="rect">
            <a:avLst/>
          </a:prstGeom>
          <a:noFill/>
        </p:spPr>
        <p:txBody>
          <a:bodyPr wrap="square" rtlCol="0">
            <a:spAutoFit/>
          </a:bodyPr>
          <a:lstStyle/>
          <a:p>
            <a:r>
              <a:rPr lang="en-US" dirty="0" smtClean="0"/>
              <a:t>All training at new hospital!</a:t>
            </a:r>
            <a:endParaRPr lang="en-US" dirty="0"/>
          </a:p>
        </p:txBody>
      </p:sp>
    </p:spTree>
    <p:extLst>
      <p:ext uri="{BB962C8B-B14F-4D97-AF65-F5344CB8AC3E}">
        <p14:creationId xmlns:p14="http://schemas.microsoft.com/office/powerpoint/2010/main" val="307124744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1246378"/>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0"/>
            <a:ext cx="7886700" cy="1246378"/>
          </a:xfrm>
        </p:spPr>
        <p:txBody>
          <a:bodyPr/>
          <a:lstStyle/>
          <a:p>
            <a:r>
              <a:rPr lang="en-US" dirty="0" smtClean="0"/>
              <a:t>More about training</a:t>
            </a:r>
            <a:endParaRPr lang="en-US" dirty="0"/>
          </a:p>
        </p:txBody>
      </p:sp>
      <p:sp>
        <p:nvSpPr>
          <p:cNvPr id="5" name="TextBox 4"/>
          <p:cNvSpPr txBox="1"/>
          <p:nvPr/>
        </p:nvSpPr>
        <p:spPr>
          <a:xfrm>
            <a:off x="623888" y="1246378"/>
            <a:ext cx="5090819" cy="6740291"/>
          </a:xfrm>
          <a:prstGeom prst="rect">
            <a:avLst/>
          </a:prstGeom>
          <a:noFill/>
        </p:spPr>
        <p:txBody>
          <a:bodyPr wrap="square" lIns="91425" tIns="45712" rIns="91425" bIns="45712" rtlCol="0">
            <a:spAutoFit/>
          </a:bodyPr>
          <a:lstStyle/>
          <a:p>
            <a:r>
              <a:rPr lang="en-US" sz="2400" b="1" dirty="0"/>
              <a:t>General Training </a:t>
            </a:r>
          </a:p>
          <a:p>
            <a:r>
              <a:rPr lang="en-US" sz="2400" dirty="0"/>
              <a:t>-required for all staff with St Luke’s cost center</a:t>
            </a:r>
          </a:p>
          <a:p>
            <a:r>
              <a:rPr lang="en-US" sz="2400" dirty="0"/>
              <a:t>-4 hours</a:t>
            </a:r>
          </a:p>
          <a:p>
            <a:r>
              <a:rPr lang="en-US" sz="2400" dirty="0"/>
              <a:t>-tours</a:t>
            </a:r>
          </a:p>
          <a:p>
            <a:r>
              <a:rPr lang="en-US" sz="2400" dirty="0" smtClean="0"/>
              <a:t>-</a:t>
            </a:r>
            <a:r>
              <a:rPr lang="en-US" sz="2400" dirty="0"/>
              <a:t>photos taken for new ID badges!</a:t>
            </a:r>
          </a:p>
          <a:p>
            <a:r>
              <a:rPr lang="en-US" sz="2400" dirty="0"/>
              <a:t>-giveaways</a:t>
            </a:r>
          </a:p>
          <a:p>
            <a:r>
              <a:rPr lang="en-US" sz="2400" b="1" dirty="0"/>
              <a:t>Clinical Training</a:t>
            </a:r>
          </a:p>
          <a:p>
            <a:r>
              <a:rPr lang="en-US" sz="2400" dirty="0"/>
              <a:t>- required</a:t>
            </a:r>
          </a:p>
          <a:p>
            <a:r>
              <a:rPr lang="en-US" sz="2400" dirty="0" smtClean="0"/>
              <a:t>- 4 </a:t>
            </a:r>
            <a:r>
              <a:rPr lang="en-US" sz="2400" dirty="0"/>
              <a:t>hours</a:t>
            </a:r>
          </a:p>
          <a:p>
            <a:r>
              <a:rPr lang="en-US" sz="2400" dirty="0"/>
              <a:t>-same afternoon as </a:t>
            </a:r>
            <a:r>
              <a:rPr lang="en-US" sz="2400" dirty="0" smtClean="0"/>
              <a:t>General</a:t>
            </a:r>
            <a:endParaRPr lang="en-US" sz="2400" dirty="0"/>
          </a:p>
          <a:p>
            <a:r>
              <a:rPr lang="en-US" sz="2400" b="1" dirty="0"/>
              <a:t>Department training</a:t>
            </a:r>
          </a:p>
          <a:p>
            <a:r>
              <a:rPr lang="en-US" sz="2400" dirty="0"/>
              <a:t>Required</a:t>
            </a:r>
          </a:p>
          <a:p>
            <a:r>
              <a:rPr lang="en-US" sz="2400" dirty="0"/>
              <a:t>Hours will vary</a:t>
            </a:r>
          </a:p>
          <a:p>
            <a:r>
              <a:rPr lang="en-US" sz="2400" dirty="0"/>
              <a:t>Your Director/Manager will inform you</a:t>
            </a:r>
          </a:p>
          <a:p>
            <a:r>
              <a:rPr lang="en-US" sz="2400" dirty="0"/>
              <a:t/>
            </a:r>
            <a:br>
              <a:rPr lang="en-US" sz="2400" dirty="0"/>
            </a:br>
            <a:endParaRPr lang="en-US" sz="2400" dirty="0">
              <a:solidFill>
                <a:schemeClr val="tx1">
                  <a:lumMod val="65000"/>
                  <a:lumOff val="35000"/>
                </a:schemeClr>
              </a:solidFill>
            </a:endParaRPr>
          </a:p>
        </p:txBody>
      </p:sp>
    </p:spTree>
    <p:extLst>
      <p:ext uri="{BB962C8B-B14F-4D97-AF65-F5344CB8AC3E}">
        <p14:creationId xmlns:p14="http://schemas.microsoft.com/office/powerpoint/2010/main" val="357131872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2184264"/>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925155"/>
            <a:ext cx="7886700" cy="1373729"/>
          </a:xfrm>
        </p:spPr>
        <p:txBody>
          <a:bodyPr/>
          <a:lstStyle/>
          <a:p>
            <a:r>
              <a:rPr lang="en-US" dirty="0" smtClean="0"/>
              <a:t>Tools you can use</a:t>
            </a:r>
            <a:endParaRPr lang="en-US" dirty="0"/>
          </a:p>
        </p:txBody>
      </p:sp>
      <p:sp>
        <p:nvSpPr>
          <p:cNvPr id="3" name="Text Placeholder 2"/>
          <p:cNvSpPr>
            <a:spLocks noGrp="1"/>
          </p:cNvSpPr>
          <p:nvPr>
            <p:ph type="body" idx="1"/>
          </p:nvPr>
        </p:nvSpPr>
        <p:spPr>
          <a:xfrm>
            <a:off x="623888" y="2352675"/>
            <a:ext cx="7886700" cy="1125538"/>
          </a:xfrm>
        </p:spPr>
        <p:txBody>
          <a:bodyPr>
            <a:normAutofit lnSpcReduction="10000"/>
          </a:bodyPr>
          <a:lstStyle/>
          <a:p>
            <a:r>
              <a:rPr lang="en-US" b="1" dirty="0"/>
              <a:t>Occupancy Manual </a:t>
            </a:r>
            <a:r>
              <a:rPr lang="en-US" dirty="0"/>
              <a:t>– Everything you need to know</a:t>
            </a:r>
          </a:p>
          <a:p>
            <a:r>
              <a:rPr lang="en-US" b="1" dirty="0"/>
              <a:t>Rules of the </a:t>
            </a:r>
            <a:r>
              <a:rPr lang="en-US" b="1" dirty="0" smtClean="0"/>
              <a:t>Move </a:t>
            </a:r>
            <a:r>
              <a:rPr lang="en-US" dirty="0" smtClean="0"/>
              <a:t>– </a:t>
            </a:r>
            <a:r>
              <a:rPr lang="en-US" dirty="0"/>
              <a:t>Do’s and Don’ts</a:t>
            </a:r>
          </a:p>
          <a:p>
            <a:r>
              <a:rPr lang="en-US" b="1" dirty="0"/>
              <a:t>Pocket Guide </a:t>
            </a:r>
            <a:r>
              <a:rPr lang="en-US" dirty="0"/>
              <a:t>– </a:t>
            </a:r>
            <a:r>
              <a:rPr lang="en-US" dirty="0" smtClean="0"/>
              <a:t>Wayfinding</a:t>
            </a:r>
            <a:endParaRPr lang="en-US" dirty="0"/>
          </a:p>
          <a:p>
            <a:endParaRPr lang="en-US" dirty="0"/>
          </a:p>
        </p:txBody>
      </p:sp>
    </p:spTree>
    <p:extLst>
      <p:ext uri="{BB962C8B-B14F-4D97-AF65-F5344CB8AC3E}">
        <p14:creationId xmlns:p14="http://schemas.microsoft.com/office/powerpoint/2010/main" val="36621471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P"/>
          <p:cNvPicPr>
            <a:picLocks noChangeAspect="1"/>
          </p:cNvPicPr>
          <p:nvPr/>
        </p:nvPicPr>
        <p:blipFill rotWithShape="1">
          <a:blip r:embed="rId3">
            <a:lum bright="3000" contrast="-3000"/>
            <a:extLst>
              <a:ext uri="{28A0092B-C50C-407E-A947-70E740481C1C}">
                <a14:useLocalDpi xmlns:a14="http://schemas.microsoft.com/office/drawing/2010/main" val="0"/>
              </a:ext>
            </a:extLst>
          </a:blip>
          <a:srcRect t="2" b="-2"/>
          <a:stretch/>
        </p:blipFill>
        <p:spPr>
          <a:xfrm>
            <a:off x="1143" y="0"/>
            <a:ext cx="9141714" cy="5143500"/>
          </a:xfrm>
          <a:prstGeom prst="rect">
            <a:avLst/>
          </a:prstGeom>
        </p:spPr>
      </p:pic>
      <p:pic>
        <p:nvPicPr>
          <p:cNvPr id="7" name="LOC DOT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8870" y="1595168"/>
            <a:ext cx="763791" cy="2758866"/>
          </a:xfrm>
          <a:prstGeom prst="rect">
            <a:avLst/>
          </a:prstGeom>
        </p:spPr>
      </p:pic>
      <p:pic>
        <p:nvPicPr>
          <p:cNvPr id="9" name="PAC P"/>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215" y="955154"/>
            <a:ext cx="2432925" cy="1780362"/>
          </a:xfrm>
          <a:prstGeom prst="rect">
            <a:avLst/>
          </a:prstGeom>
        </p:spPr>
      </p:pic>
      <p:pic>
        <p:nvPicPr>
          <p:cNvPr id="11" name="Dav P"/>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366" y="3067859"/>
            <a:ext cx="2657475" cy="1793081"/>
          </a:xfrm>
          <a:prstGeom prst="rect">
            <a:avLst/>
          </a:prstGeom>
        </p:spPr>
      </p:pic>
      <p:pic>
        <p:nvPicPr>
          <p:cNvPr id="12" name="VN P"/>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1162" y="948096"/>
            <a:ext cx="3228975" cy="1793081"/>
          </a:xfrm>
          <a:prstGeom prst="rect">
            <a:avLst/>
          </a:prstGeom>
        </p:spPr>
      </p:pic>
      <p:pic>
        <p:nvPicPr>
          <p:cNvPr id="13" name="MB P"/>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90462" y="3051772"/>
            <a:ext cx="3058115" cy="1698201"/>
          </a:xfrm>
          <a:prstGeom prst="rect">
            <a:avLst/>
          </a:prstGeom>
        </p:spPr>
      </p:pic>
      <p:sp>
        <p:nvSpPr>
          <p:cNvPr id="15" name="VN Bed"/>
          <p:cNvSpPr txBox="1">
            <a:spLocks/>
          </p:cNvSpPr>
          <p:nvPr/>
        </p:nvSpPr>
        <p:spPr>
          <a:xfrm>
            <a:off x="4622661" y="1676336"/>
            <a:ext cx="1845516" cy="475337"/>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a:t>Van </a:t>
            </a:r>
            <a:r>
              <a:rPr lang="en-US" sz="2100" b="0" dirty="0" smtClean="0"/>
              <a:t>Ness</a:t>
            </a:r>
            <a:r>
              <a:rPr lang="en-US" sz="2400" b="0" dirty="0"/>
              <a:t/>
            </a:r>
            <a:br>
              <a:rPr lang="en-US" sz="2400" b="0" dirty="0"/>
            </a:br>
            <a:r>
              <a:rPr lang="en-US" sz="1200" cap="none" dirty="0">
                <a:latin typeface="+mn-lt"/>
              </a:rPr>
              <a:t>274 Acute </a:t>
            </a:r>
            <a:r>
              <a:rPr lang="en-US" sz="1200" cap="none" dirty="0" smtClean="0">
                <a:latin typeface="+mn-lt"/>
              </a:rPr>
              <a:t>Beds</a:t>
            </a:r>
          </a:p>
        </p:txBody>
      </p:sp>
      <p:sp>
        <p:nvSpPr>
          <p:cNvPr id="16" name="DAV Bed"/>
          <p:cNvSpPr txBox="1">
            <a:spLocks/>
          </p:cNvSpPr>
          <p:nvPr/>
        </p:nvSpPr>
        <p:spPr>
          <a:xfrm>
            <a:off x="2867140" y="3294004"/>
            <a:ext cx="1614824" cy="638740"/>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smtClean="0"/>
              <a:t>DAVIES</a:t>
            </a:r>
            <a:r>
              <a:rPr lang="en-US" sz="2400" dirty="0"/>
              <a:t/>
            </a:r>
            <a:br>
              <a:rPr lang="en-US" sz="2400" dirty="0"/>
            </a:br>
            <a:r>
              <a:rPr lang="en-US" sz="1200" cap="none" dirty="0" smtClean="0">
                <a:latin typeface="+mn-lt"/>
              </a:rPr>
              <a:t>125 Acute &amp; Rehab Beds</a:t>
            </a:r>
          </a:p>
        </p:txBody>
      </p:sp>
      <p:sp>
        <p:nvSpPr>
          <p:cNvPr id="17" name="MB Bed"/>
          <p:cNvSpPr txBox="1">
            <a:spLocks/>
          </p:cNvSpPr>
          <p:nvPr/>
        </p:nvSpPr>
        <p:spPr>
          <a:xfrm>
            <a:off x="4275123" y="4418803"/>
            <a:ext cx="2448210" cy="496355"/>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a:t>Mission </a:t>
            </a:r>
            <a:r>
              <a:rPr lang="en-US" sz="2100" b="0" dirty="0" err="1"/>
              <a:t>bernal</a:t>
            </a:r>
            <a:r>
              <a:rPr lang="en-US" sz="2400" b="0" dirty="0"/>
              <a:t/>
            </a:r>
            <a:br>
              <a:rPr lang="en-US" sz="2400" b="0" dirty="0"/>
            </a:br>
            <a:r>
              <a:rPr lang="en-US" sz="1200" cap="none" dirty="0">
                <a:latin typeface="+mn-lt"/>
              </a:rPr>
              <a:t>120 Acute </a:t>
            </a:r>
            <a:r>
              <a:rPr lang="en-US" sz="1200" cap="none" dirty="0" smtClean="0">
                <a:latin typeface="+mn-lt"/>
              </a:rPr>
              <a:t>Beds</a:t>
            </a:r>
            <a:endParaRPr lang="en-US" sz="1350" dirty="0"/>
          </a:p>
        </p:txBody>
      </p:sp>
      <p:sp>
        <p:nvSpPr>
          <p:cNvPr id="2" name="PAC"/>
          <p:cNvSpPr>
            <a:spLocks noGrp="1"/>
          </p:cNvSpPr>
          <p:nvPr>
            <p:ph type="title"/>
          </p:nvPr>
        </p:nvSpPr>
        <p:spPr>
          <a:xfrm>
            <a:off x="2832026" y="1034038"/>
            <a:ext cx="2480044" cy="473127"/>
          </a:xfrm>
          <a:solidFill>
            <a:srgbClr val="00AAA0">
              <a:alpha val="83922"/>
            </a:srgbClr>
          </a:solidFill>
        </p:spPr>
        <p:txBody>
          <a:bodyPr>
            <a:normAutofit fontScale="90000"/>
          </a:bodyPr>
          <a:lstStyle/>
          <a:p>
            <a:pPr algn="ctr">
              <a:lnSpc>
                <a:spcPct val="80000"/>
              </a:lnSpc>
              <a:spcBef>
                <a:spcPts val="75"/>
              </a:spcBef>
            </a:pPr>
            <a:r>
              <a:rPr lang="en-US" sz="2100" dirty="0">
                <a:solidFill>
                  <a:schemeClr val="bg1"/>
                </a:solidFill>
              </a:rPr>
              <a:t>PACIFIC HEIGHTS</a:t>
            </a:r>
            <a:r>
              <a:rPr lang="en-US" dirty="0">
                <a:solidFill>
                  <a:schemeClr val="bg1"/>
                </a:solidFill>
              </a:rPr>
              <a:t/>
            </a:r>
            <a:br>
              <a:rPr lang="en-US" dirty="0">
                <a:solidFill>
                  <a:schemeClr val="bg1"/>
                </a:solidFill>
              </a:rPr>
            </a:br>
            <a:r>
              <a:rPr lang="en-US" sz="1300" b="1" dirty="0">
                <a:solidFill>
                  <a:schemeClr val="bg1"/>
                </a:solidFill>
                <a:latin typeface="+mn-lt"/>
              </a:rPr>
              <a:t>Outpatient Only</a:t>
            </a:r>
            <a:endParaRPr lang="en-US" sz="1300" b="1" dirty="0">
              <a:solidFill>
                <a:schemeClr val="bg1"/>
              </a:solidFill>
            </a:endParaRPr>
          </a:p>
        </p:txBody>
      </p:sp>
      <p:sp>
        <p:nvSpPr>
          <p:cNvPr id="14" name="Title 1"/>
          <p:cNvSpPr txBox="1">
            <a:spLocks/>
          </p:cNvSpPr>
          <p:nvPr/>
        </p:nvSpPr>
        <p:spPr>
          <a:xfrm>
            <a:off x="491646" y="0"/>
            <a:ext cx="8049116" cy="94313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524F50"/>
                </a:solidFill>
                <a:latin typeface="Minion Pro" panose="02040503050306020203" pitchFamily="18" charset="0"/>
                <a:ea typeface="+mj-ea"/>
                <a:cs typeface="+mj-cs"/>
              </a:defRPr>
            </a:lvl1pPr>
          </a:lstStyle>
          <a:p>
            <a:pPr algn="ctr" fontAlgn="auto">
              <a:spcAft>
                <a:spcPts val="0"/>
              </a:spcAft>
            </a:pPr>
            <a:r>
              <a:rPr lang="en-US" dirty="0" smtClean="0"/>
              <a:t>CPMC</a:t>
            </a:r>
            <a:r>
              <a:rPr lang="en-US" b="1" dirty="0" smtClean="0"/>
              <a:t>2020</a:t>
            </a:r>
            <a:r>
              <a:rPr lang="en-US" dirty="0" smtClean="0"/>
              <a:t>: The Big Picture</a:t>
            </a:r>
            <a:endParaRPr lang="en-US" dirty="0"/>
          </a:p>
        </p:txBody>
      </p:sp>
    </p:spTree>
    <p:extLst>
      <p:ext uri="{BB962C8B-B14F-4D97-AF65-F5344CB8AC3E}">
        <p14:creationId xmlns:p14="http://schemas.microsoft.com/office/powerpoint/2010/main" val="77406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6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14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1614108"/>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96819"/>
            <a:ext cx="7886700" cy="1833359"/>
          </a:xfrm>
        </p:spPr>
        <p:txBody>
          <a:bodyPr>
            <a:normAutofit/>
          </a:bodyPr>
          <a:lstStyle/>
          <a:p>
            <a:r>
              <a:rPr lang="en-US" dirty="0" smtClean="0"/>
              <a:t>Wait! There’s more!</a:t>
            </a:r>
            <a:endParaRPr lang="en-US" dirty="0"/>
          </a:p>
        </p:txBody>
      </p:sp>
      <p:sp>
        <p:nvSpPr>
          <p:cNvPr id="3" name="Text Placeholder 2"/>
          <p:cNvSpPr>
            <a:spLocks noGrp="1"/>
          </p:cNvSpPr>
          <p:nvPr>
            <p:ph type="body" idx="1"/>
          </p:nvPr>
        </p:nvSpPr>
        <p:spPr>
          <a:xfrm>
            <a:off x="623888" y="1736540"/>
            <a:ext cx="7886700" cy="2835460"/>
          </a:xfrm>
        </p:spPr>
        <p:txBody>
          <a:bodyPr>
            <a:normAutofit/>
          </a:bodyPr>
          <a:lstStyle/>
          <a:p>
            <a:r>
              <a:rPr lang="en-US" b="1" dirty="0"/>
              <a:t>Pre-opening tours</a:t>
            </a:r>
          </a:p>
          <a:p>
            <a:r>
              <a:rPr lang="en-US" b="1" dirty="0"/>
              <a:t>Equipment Fairs </a:t>
            </a:r>
          </a:p>
          <a:p>
            <a:r>
              <a:rPr lang="en-US" b="1" dirty="0"/>
              <a:t>Resource </a:t>
            </a:r>
            <a:r>
              <a:rPr lang="en-US" b="1" dirty="0" smtClean="0"/>
              <a:t>people</a:t>
            </a:r>
            <a:r>
              <a:rPr lang="en-US" dirty="0" smtClean="0"/>
              <a:t/>
            </a:r>
            <a:br>
              <a:rPr lang="en-US" dirty="0" smtClean="0"/>
            </a:br>
            <a:r>
              <a:rPr lang="en-US" dirty="0" smtClean="0"/>
              <a:t>Facility </a:t>
            </a:r>
            <a:r>
              <a:rPr lang="en-US" dirty="0"/>
              <a:t>Specialists and Move Captains</a:t>
            </a:r>
          </a:p>
          <a:p>
            <a:r>
              <a:rPr lang="en-US" b="1" dirty="0" smtClean="0"/>
              <a:t>Communications</a:t>
            </a:r>
            <a:br>
              <a:rPr lang="en-US" b="1" dirty="0" smtClean="0"/>
            </a:br>
            <a:r>
              <a:rPr lang="en-US" dirty="0" smtClean="0"/>
              <a:t>Newsletters, Screensavers, FAQs, etc.</a:t>
            </a:r>
            <a:br>
              <a:rPr lang="en-US" dirty="0" smtClean="0"/>
            </a:br>
            <a:endParaRPr lang="en-US" dirty="0" smtClean="0"/>
          </a:p>
          <a:p>
            <a:r>
              <a:rPr lang="en-US" dirty="0" smtClean="0"/>
              <a:t>The </a:t>
            </a:r>
            <a:r>
              <a:rPr lang="en-US" dirty="0"/>
              <a:t>CPMC intranet </a:t>
            </a:r>
            <a:r>
              <a:rPr lang="en-US" dirty="0" smtClean="0"/>
              <a:t>is </a:t>
            </a:r>
            <a:r>
              <a:rPr lang="en-US" dirty="0"/>
              <a:t>your key </a:t>
            </a:r>
            <a:r>
              <a:rPr lang="en-US" dirty="0" smtClean="0"/>
              <a:t>source for transition information</a:t>
            </a:r>
            <a:endParaRPr lang="en-US" dirty="0"/>
          </a:p>
        </p:txBody>
      </p:sp>
    </p:spTree>
    <p:extLst>
      <p:ext uri="{BB962C8B-B14F-4D97-AF65-F5344CB8AC3E}">
        <p14:creationId xmlns:p14="http://schemas.microsoft.com/office/powerpoint/2010/main" val="12892543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your Facility Specialists</a:t>
            </a:r>
            <a:endParaRPr lang="en-US" dirty="0"/>
          </a:p>
        </p:txBody>
      </p:sp>
      <p:sp>
        <p:nvSpPr>
          <p:cNvPr id="3" name="Text Placeholder 2"/>
          <p:cNvSpPr>
            <a:spLocks noGrp="1"/>
          </p:cNvSpPr>
          <p:nvPr>
            <p:ph type="body" idx="1"/>
          </p:nvPr>
        </p:nvSpPr>
        <p:spPr/>
        <p:txBody>
          <a:bodyPr/>
          <a:lstStyle/>
          <a:p>
            <a:r>
              <a:rPr lang="en-US" dirty="0" smtClean="0"/>
              <a:t>Training guides for both Mission Bernal and Van Ness</a:t>
            </a:r>
            <a:endParaRPr lang="en-US" dirty="0"/>
          </a:p>
        </p:txBody>
      </p:sp>
      <p:sp>
        <p:nvSpPr>
          <p:cNvPr id="5" name="TextBox 4"/>
          <p:cNvSpPr txBox="1"/>
          <p:nvPr/>
        </p:nvSpPr>
        <p:spPr>
          <a:xfrm>
            <a:off x="579713" y="1628963"/>
            <a:ext cx="3518951" cy="2554529"/>
          </a:xfrm>
          <a:prstGeom prst="rect">
            <a:avLst/>
          </a:prstGeom>
          <a:noFill/>
        </p:spPr>
        <p:txBody>
          <a:bodyPr wrap="square" lIns="91425" tIns="45712" rIns="91425" bIns="45712" rtlCol="0">
            <a:spAutoFit/>
          </a:bodyPr>
          <a:lstStyle/>
          <a:p>
            <a:r>
              <a:rPr lang="en-US" sz="2000" b="1" dirty="0">
                <a:solidFill>
                  <a:srgbClr val="524F50"/>
                </a:solidFill>
              </a:rPr>
              <a:t>From </a:t>
            </a:r>
            <a:r>
              <a:rPr lang="en-US" sz="2000" b="1" dirty="0" smtClean="0">
                <a:solidFill>
                  <a:srgbClr val="524F50"/>
                </a:solidFill>
              </a:rPr>
              <a:t>Pacific</a:t>
            </a:r>
            <a:endParaRPr lang="en-US" sz="2000" b="1" dirty="0">
              <a:solidFill>
                <a:srgbClr val="524F50"/>
              </a:solidFill>
            </a:endParaRPr>
          </a:p>
          <a:p>
            <a:r>
              <a:rPr lang="en-US" sz="2000" dirty="0">
                <a:solidFill>
                  <a:srgbClr val="524F50"/>
                </a:solidFill>
              </a:rPr>
              <a:t>Toni Da Costa  6 North</a:t>
            </a:r>
          </a:p>
          <a:p>
            <a:r>
              <a:rPr lang="en-US" sz="2000" dirty="0" err="1">
                <a:solidFill>
                  <a:srgbClr val="524F50"/>
                </a:solidFill>
              </a:rPr>
              <a:t>Jeane</a:t>
            </a:r>
            <a:r>
              <a:rPr lang="en-US" sz="2000" dirty="0">
                <a:solidFill>
                  <a:srgbClr val="524F50"/>
                </a:solidFill>
              </a:rPr>
              <a:t> </a:t>
            </a:r>
            <a:r>
              <a:rPr lang="en-US" sz="2000" dirty="0" err="1">
                <a:solidFill>
                  <a:srgbClr val="524F50"/>
                </a:solidFill>
              </a:rPr>
              <a:t>Schupp</a:t>
            </a:r>
            <a:r>
              <a:rPr lang="en-US" sz="2000" dirty="0">
                <a:solidFill>
                  <a:srgbClr val="524F50"/>
                </a:solidFill>
              </a:rPr>
              <a:t>, 6 </a:t>
            </a:r>
            <a:r>
              <a:rPr lang="en-US" sz="2000" dirty="0" smtClean="0">
                <a:solidFill>
                  <a:srgbClr val="524F50"/>
                </a:solidFill>
              </a:rPr>
              <a:t>North</a:t>
            </a:r>
          </a:p>
          <a:p>
            <a:r>
              <a:rPr lang="en-US" sz="2000" dirty="0" smtClean="0">
                <a:solidFill>
                  <a:srgbClr val="524F50"/>
                </a:solidFill>
              </a:rPr>
              <a:t>Meghan </a:t>
            </a:r>
            <a:r>
              <a:rPr lang="en-US" sz="2000" dirty="0">
                <a:solidFill>
                  <a:srgbClr val="524F50"/>
                </a:solidFill>
              </a:rPr>
              <a:t>Burns, 6 North</a:t>
            </a:r>
          </a:p>
          <a:p>
            <a:r>
              <a:rPr lang="en-US" sz="2000" dirty="0">
                <a:solidFill>
                  <a:srgbClr val="524F50"/>
                </a:solidFill>
              </a:rPr>
              <a:t>Vincent Weiner, 4 South</a:t>
            </a:r>
          </a:p>
          <a:p>
            <a:r>
              <a:rPr lang="en-US" sz="2000" dirty="0">
                <a:solidFill>
                  <a:srgbClr val="524F50"/>
                </a:solidFill>
              </a:rPr>
              <a:t>Barbara Jenkins, 4 North</a:t>
            </a:r>
          </a:p>
          <a:p>
            <a:r>
              <a:rPr lang="en-US" sz="2000" dirty="0">
                <a:solidFill>
                  <a:srgbClr val="524F50"/>
                </a:solidFill>
              </a:rPr>
              <a:t>Chad Ortega, MSICU</a:t>
            </a:r>
          </a:p>
          <a:p>
            <a:r>
              <a:rPr lang="en-US" sz="2000" dirty="0">
                <a:solidFill>
                  <a:srgbClr val="524F50"/>
                </a:solidFill>
              </a:rPr>
              <a:t>Dan Stone, 4 </a:t>
            </a:r>
            <a:r>
              <a:rPr lang="en-US" sz="2000" dirty="0" smtClean="0">
                <a:solidFill>
                  <a:srgbClr val="524F50"/>
                </a:solidFill>
              </a:rPr>
              <a:t>South</a:t>
            </a:r>
            <a:endParaRPr lang="en-US" sz="2000" dirty="0">
              <a:solidFill>
                <a:srgbClr val="524F50"/>
              </a:solidFill>
            </a:endParaRPr>
          </a:p>
        </p:txBody>
      </p:sp>
      <p:sp>
        <p:nvSpPr>
          <p:cNvPr id="7" name="TextBox 6"/>
          <p:cNvSpPr txBox="1"/>
          <p:nvPr/>
        </p:nvSpPr>
        <p:spPr>
          <a:xfrm>
            <a:off x="4710650" y="1628963"/>
            <a:ext cx="3400616" cy="2862306"/>
          </a:xfrm>
          <a:prstGeom prst="rect">
            <a:avLst/>
          </a:prstGeom>
          <a:noFill/>
        </p:spPr>
        <p:txBody>
          <a:bodyPr wrap="square" lIns="91425" tIns="45712" rIns="91425" bIns="45712" rtlCol="0">
            <a:spAutoFit/>
          </a:bodyPr>
          <a:lstStyle/>
          <a:p>
            <a:r>
              <a:rPr lang="en-US" sz="2000" b="1" dirty="0">
                <a:solidFill>
                  <a:srgbClr val="524F50"/>
                </a:solidFill>
              </a:rPr>
              <a:t>From </a:t>
            </a:r>
            <a:r>
              <a:rPr lang="en-US" sz="2000" b="1" dirty="0" smtClean="0">
                <a:solidFill>
                  <a:srgbClr val="524F50"/>
                </a:solidFill>
              </a:rPr>
              <a:t>Cal</a:t>
            </a:r>
            <a:endParaRPr lang="en-US" sz="2000" b="1" dirty="0">
              <a:solidFill>
                <a:srgbClr val="524F50"/>
              </a:solidFill>
            </a:endParaRPr>
          </a:p>
          <a:p>
            <a:r>
              <a:rPr lang="en-US" sz="2000" dirty="0">
                <a:solidFill>
                  <a:srgbClr val="524F50"/>
                </a:solidFill>
              </a:rPr>
              <a:t>Maria </a:t>
            </a:r>
            <a:r>
              <a:rPr lang="en-US" sz="2000" dirty="0" err="1">
                <a:solidFill>
                  <a:srgbClr val="524F50"/>
                </a:solidFill>
              </a:rPr>
              <a:t>Sassin</a:t>
            </a:r>
            <a:r>
              <a:rPr lang="en-US" sz="2000" dirty="0">
                <a:solidFill>
                  <a:srgbClr val="524F50"/>
                </a:solidFill>
              </a:rPr>
              <a:t>, PICU</a:t>
            </a:r>
          </a:p>
          <a:p>
            <a:r>
              <a:rPr lang="en-US" sz="2000" dirty="0">
                <a:solidFill>
                  <a:srgbClr val="524F50"/>
                </a:solidFill>
              </a:rPr>
              <a:t>Margaret </a:t>
            </a:r>
            <a:r>
              <a:rPr lang="en-US" sz="2000" dirty="0" err="1">
                <a:solidFill>
                  <a:srgbClr val="524F50"/>
                </a:solidFill>
              </a:rPr>
              <a:t>Runge</a:t>
            </a:r>
            <a:r>
              <a:rPr lang="en-US" sz="2000" dirty="0">
                <a:solidFill>
                  <a:srgbClr val="524F50"/>
                </a:solidFill>
              </a:rPr>
              <a:t>, PICU</a:t>
            </a:r>
          </a:p>
          <a:p>
            <a:r>
              <a:rPr lang="en-US" sz="2000" dirty="0">
                <a:solidFill>
                  <a:srgbClr val="524F50"/>
                </a:solidFill>
              </a:rPr>
              <a:t>Darcy </a:t>
            </a:r>
            <a:r>
              <a:rPr lang="en-US" sz="2000" dirty="0" err="1">
                <a:solidFill>
                  <a:srgbClr val="524F50"/>
                </a:solidFill>
              </a:rPr>
              <a:t>Mercord</a:t>
            </a:r>
            <a:r>
              <a:rPr lang="en-US" sz="2000" dirty="0">
                <a:solidFill>
                  <a:srgbClr val="524F50"/>
                </a:solidFill>
              </a:rPr>
              <a:t>, ED</a:t>
            </a:r>
          </a:p>
          <a:p>
            <a:r>
              <a:rPr lang="en-US" sz="2000" dirty="0">
                <a:solidFill>
                  <a:srgbClr val="524F50"/>
                </a:solidFill>
              </a:rPr>
              <a:t/>
            </a:r>
            <a:br>
              <a:rPr lang="en-US" sz="2000" dirty="0">
                <a:solidFill>
                  <a:srgbClr val="524F50"/>
                </a:solidFill>
              </a:rPr>
            </a:br>
            <a:r>
              <a:rPr lang="en-US" sz="2000" b="1" dirty="0" smtClean="0">
                <a:solidFill>
                  <a:srgbClr val="524F50"/>
                </a:solidFill>
              </a:rPr>
              <a:t>From St Luke’s</a:t>
            </a:r>
          </a:p>
          <a:p>
            <a:r>
              <a:rPr lang="en-US" sz="2000" dirty="0" err="1">
                <a:solidFill>
                  <a:srgbClr val="524F50"/>
                </a:solidFill>
              </a:rPr>
              <a:t>Maioni</a:t>
            </a:r>
            <a:r>
              <a:rPr lang="en-US" sz="2000" dirty="0">
                <a:solidFill>
                  <a:srgbClr val="524F50"/>
                </a:solidFill>
              </a:rPr>
              <a:t> </a:t>
            </a:r>
            <a:r>
              <a:rPr lang="en-US" sz="2000" dirty="0" err="1">
                <a:solidFill>
                  <a:srgbClr val="524F50"/>
                </a:solidFill>
              </a:rPr>
              <a:t>Alvero</a:t>
            </a:r>
            <a:r>
              <a:rPr lang="en-US" sz="2000" dirty="0">
                <a:solidFill>
                  <a:srgbClr val="524F50"/>
                </a:solidFill>
              </a:rPr>
              <a:t>-Wilkes, ED</a:t>
            </a:r>
          </a:p>
          <a:p>
            <a:r>
              <a:rPr lang="en-US" sz="2000" dirty="0">
                <a:solidFill>
                  <a:srgbClr val="524F50"/>
                </a:solidFill>
              </a:rPr>
              <a:t/>
            </a:r>
            <a:br>
              <a:rPr lang="en-US" sz="2000" dirty="0">
                <a:solidFill>
                  <a:srgbClr val="524F50"/>
                </a:solidFill>
              </a:rPr>
            </a:br>
            <a:endParaRPr lang="en-US" sz="2000" dirty="0">
              <a:solidFill>
                <a:srgbClr val="524F50"/>
              </a:solidFill>
            </a:endParaRPr>
          </a:p>
        </p:txBody>
      </p:sp>
    </p:spTree>
    <p:extLst>
      <p:ext uri="{BB962C8B-B14F-4D97-AF65-F5344CB8AC3E}">
        <p14:creationId xmlns:p14="http://schemas.microsoft.com/office/powerpoint/2010/main" val="288595158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860"/>
            <a:ext cx="9144000" cy="5179360"/>
          </a:xfrm>
          <a:prstGeom prst="rect">
            <a:avLst/>
          </a:prstGeom>
        </p:spPr>
      </p:pic>
      <p:sp>
        <p:nvSpPr>
          <p:cNvPr id="6" name="White plate"/>
          <p:cNvSpPr/>
          <p:nvPr/>
        </p:nvSpPr>
        <p:spPr>
          <a:xfrm>
            <a:off x="0" y="-35860"/>
            <a:ext cx="9144845" cy="5181626"/>
          </a:xfrm>
          <a:prstGeom prst="rect">
            <a:avLst/>
          </a:prstGeom>
          <a:gradFill flip="none" rotWithShape="1">
            <a:gsLst>
              <a:gs pos="49000">
                <a:schemeClr val="accent1">
                  <a:lumMod val="5000"/>
                  <a:lumOff val="95000"/>
                </a:schemeClr>
              </a:gs>
              <a:gs pos="83000">
                <a:schemeClr val="bg1">
                  <a:alpha val="38000"/>
                </a:schemeClr>
              </a:gs>
            </a:gsLst>
            <a:lin ang="19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a:xfrm>
            <a:off x="623888" y="910071"/>
            <a:ext cx="7886700" cy="925894"/>
          </a:xfrm>
        </p:spPr>
        <p:txBody>
          <a:bodyPr/>
          <a:lstStyle/>
          <a:p>
            <a:r>
              <a:rPr lang="en-US" dirty="0" smtClean="0"/>
              <a:t>Fun and Celebrations!</a:t>
            </a:r>
            <a:endParaRPr lang="en-US" dirty="0"/>
          </a:p>
        </p:txBody>
      </p:sp>
      <p:sp>
        <p:nvSpPr>
          <p:cNvPr id="4" name="Text Placeholder 3"/>
          <p:cNvSpPr>
            <a:spLocks noGrp="1"/>
          </p:cNvSpPr>
          <p:nvPr>
            <p:ph type="body" idx="1"/>
          </p:nvPr>
        </p:nvSpPr>
        <p:spPr>
          <a:xfrm>
            <a:off x="623888" y="1871077"/>
            <a:ext cx="5014912" cy="3129548"/>
          </a:xfrm>
        </p:spPr>
        <p:txBody>
          <a:bodyPr>
            <a:normAutofit fontScale="92500" lnSpcReduction="10000"/>
          </a:bodyPr>
          <a:lstStyle/>
          <a:p>
            <a:r>
              <a:rPr lang="en-US" b="1" dirty="0"/>
              <a:t>August 5: </a:t>
            </a:r>
            <a:r>
              <a:rPr lang="en-US" dirty="0"/>
              <a:t> Mission Bernal Open House (staff, physicians, community)</a:t>
            </a:r>
          </a:p>
          <a:p>
            <a:r>
              <a:rPr lang="en-US" b="1" dirty="0"/>
              <a:t>August 17: </a:t>
            </a:r>
            <a:r>
              <a:rPr lang="en-US" dirty="0"/>
              <a:t>“Goodbye to </a:t>
            </a:r>
            <a:r>
              <a:rPr lang="en-US" dirty="0" err="1"/>
              <a:t>St.Luke’s</a:t>
            </a:r>
            <a:r>
              <a:rPr lang="en-US" dirty="0"/>
              <a:t>” staff event</a:t>
            </a:r>
          </a:p>
          <a:p>
            <a:r>
              <a:rPr lang="en-US" b="1" dirty="0"/>
              <a:t>August 24: </a:t>
            </a:r>
            <a:r>
              <a:rPr lang="en-US" dirty="0"/>
              <a:t> Mission Bernal Dedication Event </a:t>
            </a:r>
            <a:r>
              <a:rPr lang="en-US" dirty="0" smtClean="0">
                <a:solidFill>
                  <a:srgbClr val="FF0000"/>
                </a:solidFill>
              </a:rPr>
              <a:t>FIRM </a:t>
            </a:r>
            <a:r>
              <a:rPr lang="en-US" dirty="0">
                <a:solidFill>
                  <a:srgbClr val="FF0000"/>
                </a:solidFill>
              </a:rPr>
              <a:t>DATE?</a:t>
            </a:r>
          </a:p>
          <a:p>
            <a:r>
              <a:rPr lang="en-US" b="1" dirty="0"/>
              <a:t>February 2019: </a:t>
            </a:r>
            <a:r>
              <a:rPr lang="en-US" dirty="0"/>
              <a:t> “Goodbye to Cal and Pac” staff events</a:t>
            </a:r>
          </a:p>
          <a:p>
            <a:r>
              <a:rPr lang="en-US" b="1" dirty="0"/>
              <a:t>March 2019: </a:t>
            </a:r>
            <a:r>
              <a:rPr lang="en-US" dirty="0"/>
              <a:t>Van Ness Open House &amp; Dedication Event</a:t>
            </a:r>
          </a:p>
        </p:txBody>
      </p:sp>
      <p:cxnSp>
        <p:nvCxnSpPr>
          <p:cNvPr id="7" name="Straight Connector 6"/>
          <p:cNvCxnSpPr/>
          <p:nvPr/>
        </p:nvCxnSpPr>
        <p:spPr>
          <a:xfrm>
            <a:off x="549539" y="1709358"/>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771182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860"/>
            <a:ext cx="9144000" cy="5179360"/>
          </a:xfrm>
          <a:prstGeom prst="rect">
            <a:avLst/>
          </a:prstGeom>
        </p:spPr>
      </p:pic>
      <p:sp>
        <p:nvSpPr>
          <p:cNvPr id="6" name="White plate"/>
          <p:cNvSpPr/>
          <p:nvPr/>
        </p:nvSpPr>
        <p:spPr>
          <a:xfrm>
            <a:off x="0" y="-35860"/>
            <a:ext cx="9144845" cy="5181626"/>
          </a:xfrm>
          <a:prstGeom prst="rect">
            <a:avLst/>
          </a:prstGeom>
          <a:gradFill flip="none" rotWithShape="1">
            <a:gsLst>
              <a:gs pos="38000">
                <a:schemeClr val="accent1">
                  <a:lumMod val="5000"/>
                  <a:lumOff val="95000"/>
                </a:schemeClr>
              </a:gs>
              <a:gs pos="79000">
                <a:schemeClr val="bg1">
                  <a:alpha val="38000"/>
                </a:schemeClr>
              </a:gs>
            </a:gsLst>
            <a:lin ang="19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a:xfrm>
            <a:off x="623888" y="1241147"/>
            <a:ext cx="7886700" cy="925894"/>
          </a:xfrm>
        </p:spPr>
        <p:txBody>
          <a:bodyPr/>
          <a:lstStyle/>
          <a:p>
            <a:r>
              <a:rPr lang="en-US" dirty="0" smtClean="0"/>
              <a:t>Celebrations!</a:t>
            </a:r>
            <a:endParaRPr lang="en-US" dirty="0"/>
          </a:p>
        </p:txBody>
      </p:sp>
      <p:sp>
        <p:nvSpPr>
          <p:cNvPr id="4" name="Text Placeholder 3"/>
          <p:cNvSpPr>
            <a:spLocks noGrp="1"/>
          </p:cNvSpPr>
          <p:nvPr>
            <p:ph type="body" idx="1"/>
          </p:nvPr>
        </p:nvSpPr>
        <p:spPr>
          <a:xfrm>
            <a:off x="623888" y="2202153"/>
            <a:ext cx="5193018" cy="2448675"/>
          </a:xfrm>
        </p:spPr>
        <p:txBody>
          <a:bodyPr>
            <a:normAutofit/>
          </a:bodyPr>
          <a:lstStyle/>
          <a:p>
            <a:r>
              <a:rPr lang="en-US" b="1" dirty="0"/>
              <a:t>August 5: </a:t>
            </a:r>
            <a:r>
              <a:rPr lang="en-US" dirty="0"/>
              <a:t> Mission Bernal Open House (staff, physicians, community)</a:t>
            </a:r>
          </a:p>
          <a:p>
            <a:r>
              <a:rPr lang="en-US" b="1" dirty="0" smtClean="0"/>
              <a:t>TBD</a:t>
            </a:r>
            <a:r>
              <a:rPr lang="en-US" b="1" dirty="0" smtClean="0">
                <a:solidFill>
                  <a:srgbClr val="FF0000"/>
                </a:solidFill>
              </a:rPr>
              <a:t>???</a:t>
            </a:r>
            <a:r>
              <a:rPr lang="en-US" b="1" dirty="0" smtClean="0"/>
              <a:t>: </a:t>
            </a:r>
            <a:r>
              <a:rPr lang="en-US" dirty="0" smtClean="0"/>
              <a:t>Davies ED Opening Event</a:t>
            </a:r>
          </a:p>
          <a:p>
            <a:r>
              <a:rPr lang="en-US" b="1" dirty="0" smtClean="0"/>
              <a:t>March </a:t>
            </a:r>
            <a:r>
              <a:rPr lang="en-US" b="1" dirty="0"/>
              <a:t>2019: </a:t>
            </a:r>
            <a:r>
              <a:rPr lang="en-US" dirty="0"/>
              <a:t>Van Ness Open House &amp; Dedication </a:t>
            </a:r>
            <a:r>
              <a:rPr lang="en-US" dirty="0" smtClean="0"/>
              <a:t>Event</a:t>
            </a:r>
          </a:p>
        </p:txBody>
      </p:sp>
      <p:cxnSp>
        <p:nvCxnSpPr>
          <p:cNvPr id="7" name="Straight Connector 6"/>
          <p:cNvCxnSpPr/>
          <p:nvPr/>
        </p:nvCxnSpPr>
        <p:spPr>
          <a:xfrm>
            <a:off x="579713" y="2085699"/>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79122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177313" y="-118333"/>
            <a:ext cx="4313872" cy="1086521"/>
          </a:xfrm>
        </p:spPr>
        <p:txBody>
          <a:bodyPr/>
          <a:lstStyle/>
          <a:p>
            <a:r>
              <a:rPr lang="en-US" dirty="0" smtClean="0"/>
              <a:t>CPMC Yearbook</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60793">
            <a:off x="3781878" y="1142285"/>
            <a:ext cx="5205462" cy="336824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80" y="193638"/>
            <a:ext cx="3645131" cy="4717228"/>
          </a:xfrm>
          <a:prstGeom prst="rect">
            <a:avLst/>
          </a:prstGeom>
        </p:spPr>
      </p:pic>
    </p:spTree>
    <p:extLst>
      <p:ext uri="{BB962C8B-B14F-4D97-AF65-F5344CB8AC3E}">
        <p14:creationId xmlns:p14="http://schemas.microsoft.com/office/powerpoint/2010/main" val="255024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Born at CPMC?</a:t>
            </a:r>
            <a:endParaRPr lang="en-US" dirty="0"/>
          </a:p>
        </p:txBody>
      </p:sp>
      <p:sp>
        <p:nvSpPr>
          <p:cNvPr id="3" name="Text Placeholder 2"/>
          <p:cNvSpPr>
            <a:spLocks noGrp="1"/>
          </p:cNvSpPr>
          <p:nvPr>
            <p:ph type="body" idx="1"/>
          </p:nvPr>
        </p:nvSpPr>
        <p:spPr>
          <a:xfrm>
            <a:off x="623888" y="925147"/>
            <a:ext cx="4443412" cy="351203"/>
          </a:xfrm>
        </p:spPr>
        <p:txBody>
          <a:bodyPr>
            <a:normAutofit lnSpcReduction="10000"/>
          </a:bodyPr>
          <a:lstStyle/>
          <a:p>
            <a:r>
              <a:rPr lang="en-US" dirty="0" smtClean="0"/>
              <a:t>Be part of the CPMC2020 Yearbook</a:t>
            </a:r>
            <a:endParaRPr lang="en-US" dirty="0"/>
          </a:p>
        </p:txBody>
      </p:sp>
      <p:sp>
        <p:nvSpPr>
          <p:cNvPr id="5" name="TextBox 4"/>
          <p:cNvSpPr txBox="1"/>
          <p:nvPr/>
        </p:nvSpPr>
        <p:spPr>
          <a:xfrm>
            <a:off x="579712" y="1409888"/>
            <a:ext cx="5954437" cy="3477859"/>
          </a:xfrm>
          <a:prstGeom prst="rect">
            <a:avLst/>
          </a:prstGeom>
          <a:noFill/>
        </p:spPr>
        <p:txBody>
          <a:bodyPr wrap="square" lIns="91425" tIns="45712" rIns="91425" bIns="45712" rtlCol="0">
            <a:spAutoFit/>
          </a:bodyPr>
          <a:lstStyle/>
          <a:p>
            <a:r>
              <a:rPr lang="en-US" sz="2000" b="1" dirty="0" smtClean="0">
                <a:solidFill>
                  <a:srgbClr val="524F50"/>
                </a:solidFill>
              </a:rPr>
              <a:t>Any staff, volunteer or physician who was born at any of our four CPMC campuses.</a:t>
            </a:r>
            <a:endParaRPr lang="en-US" sz="2000" b="1" dirty="0">
              <a:solidFill>
                <a:srgbClr val="524F50"/>
              </a:solidFill>
            </a:endParaRPr>
          </a:p>
          <a:p>
            <a:endParaRPr lang="en-US" sz="2000" dirty="0" smtClean="0">
              <a:solidFill>
                <a:srgbClr val="524F50"/>
              </a:solidFill>
            </a:endParaRPr>
          </a:p>
          <a:p>
            <a:r>
              <a:rPr lang="en-US" sz="2000" dirty="0" smtClean="0">
                <a:solidFill>
                  <a:srgbClr val="524F50"/>
                </a:solidFill>
              </a:rPr>
              <a:t>send a baby photo and:</a:t>
            </a:r>
          </a:p>
          <a:p>
            <a:pPr marL="342900" indent="-342900">
              <a:buFont typeface="Arial" panose="020B0604020202020204" pitchFamily="34" charset="0"/>
              <a:buChar char="•"/>
            </a:pPr>
            <a:r>
              <a:rPr lang="en-US" sz="2000" dirty="0">
                <a:solidFill>
                  <a:srgbClr val="524F50"/>
                </a:solidFill>
              </a:rPr>
              <a:t>y</a:t>
            </a:r>
            <a:r>
              <a:rPr lang="en-US" sz="2000" dirty="0" smtClean="0">
                <a:solidFill>
                  <a:srgbClr val="524F50"/>
                </a:solidFill>
              </a:rPr>
              <a:t>our name</a:t>
            </a:r>
          </a:p>
          <a:p>
            <a:pPr marL="342900" indent="-342900">
              <a:buFont typeface="Arial" panose="020B0604020202020204" pitchFamily="34" charset="0"/>
              <a:buChar char="•"/>
            </a:pPr>
            <a:r>
              <a:rPr lang="en-US" sz="2000" dirty="0" smtClean="0">
                <a:solidFill>
                  <a:srgbClr val="524F50"/>
                </a:solidFill>
              </a:rPr>
              <a:t>year of birth</a:t>
            </a:r>
          </a:p>
          <a:p>
            <a:pPr marL="342900" indent="-342900">
              <a:buFont typeface="Arial" panose="020B0604020202020204" pitchFamily="34" charset="0"/>
              <a:buChar char="•"/>
            </a:pPr>
            <a:r>
              <a:rPr lang="en-US" sz="2000" dirty="0" smtClean="0">
                <a:solidFill>
                  <a:srgbClr val="524F50"/>
                </a:solidFill>
              </a:rPr>
              <a:t>campus where you were born</a:t>
            </a:r>
          </a:p>
          <a:p>
            <a:pPr marL="342900" indent="-342900">
              <a:buFont typeface="Arial" panose="020B0604020202020204" pitchFamily="34" charset="0"/>
              <a:buChar char="•"/>
            </a:pPr>
            <a:r>
              <a:rPr lang="en-US" sz="2000" dirty="0" smtClean="0">
                <a:solidFill>
                  <a:srgbClr val="524F50"/>
                </a:solidFill>
              </a:rPr>
              <a:t>c</a:t>
            </a:r>
            <a:r>
              <a:rPr lang="en-US" sz="2000" dirty="0" smtClean="0">
                <a:solidFill>
                  <a:srgbClr val="524F50"/>
                </a:solidFill>
              </a:rPr>
              <a:t>ampus / dept. where you work now</a:t>
            </a:r>
          </a:p>
          <a:p>
            <a:endParaRPr lang="en-US" sz="2000" b="1" dirty="0" smtClean="0">
              <a:solidFill>
                <a:srgbClr val="524F50"/>
              </a:solidFill>
            </a:endParaRPr>
          </a:p>
          <a:p>
            <a:r>
              <a:rPr lang="en-US" sz="2000" u="sng" dirty="0" smtClean="0">
                <a:solidFill>
                  <a:srgbClr val="008599"/>
                </a:solidFill>
              </a:rPr>
              <a:t>CPMC2020events@sutterhealth.org</a:t>
            </a:r>
          </a:p>
          <a:p>
            <a:r>
              <a:rPr lang="en-US" sz="2000" b="1" dirty="0" smtClean="0">
                <a:solidFill>
                  <a:srgbClr val="524F50"/>
                </a:solidFill>
              </a:rPr>
              <a:t>Deadline: Monday, March 5</a:t>
            </a:r>
            <a:endParaRPr lang="en-US" sz="2000" b="1" dirty="0">
              <a:solidFill>
                <a:srgbClr val="524F50"/>
              </a:solidFill>
            </a:endParaRPr>
          </a:p>
        </p:txBody>
      </p:sp>
      <p:pic>
        <p:nvPicPr>
          <p:cNvPr id="6" name="Picture 5"/>
          <p:cNvPicPr>
            <a:picLocks noChangeAspect="1"/>
          </p:cNvPicPr>
          <p:nvPr/>
        </p:nvPicPr>
        <p:blipFill>
          <a:blip r:embed="rId3"/>
          <a:stretch>
            <a:fillRect/>
          </a:stretch>
        </p:blipFill>
        <p:spPr>
          <a:xfrm>
            <a:off x="6656523" y="62766"/>
            <a:ext cx="2366574" cy="1578485"/>
          </a:xfrm>
          <a:prstGeom prst="rect">
            <a:avLst/>
          </a:prstGeom>
          <a:ln w="19050">
            <a:solidFill>
              <a:srgbClr val="008599"/>
            </a:solidFill>
          </a:ln>
        </p:spPr>
      </p:pic>
      <p:pic>
        <p:nvPicPr>
          <p:cNvPr id="8" name="Picture 7"/>
          <p:cNvPicPr>
            <a:picLocks noChangeAspect="1"/>
          </p:cNvPicPr>
          <p:nvPr/>
        </p:nvPicPr>
        <p:blipFill>
          <a:blip r:embed="rId4"/>
          <a:stretch>
            <a:fillRect/>
          </a:stretch>
        </p:blipFill>
        <p:spPr>
          <a:xfrm>
            <a:off x="6656523" y="1690877"/>
            <a:ext cx="2366574" cy="1788078"/>
          </a:xfrm>
          <a:prstGeom prst="rect">
            <a:avLst/>
          </a:prstGeom>
          <a:ln w="19050">
            <a:solidFill>
              <a:srgbClr val="008599"/>
            </a:solidFill>
          </a:ln>
        </p:spPr>
      </p:pic>
      <p:pic>
        <p:nvPicPr>
          <p:cNvPr id="9" name="Picture 8"/>
          <p:cNvPicPr>
            <a:picLocks noChangeAspect="1"/>
          </p:cNvPicPr>
          <p:nvPr/>
        </p:nvPicPr>
        <p:blipFill>
          <a:blip r:embed="rId5"/>
          <a:stretch>
            <a:fillRect/>
          </a:stretch>
        </p:blipFill>
        <p:spPr>
          <a:xfrm>
            <a:off x="6656523" y="3532168"/>
            <a:ext cx="2377440" cy="1584960"/>
          </a:xfrm>
          <a:prstGeom prst="rect">
            <a:avLst/>
          </a:prstGeom>
          <a:ln w="19050">
            <a:solidFill>
              <a:srgbClr val="008599"/>
            </a:solidFill>
          </a:ln>
        </p:spPr>
      </p:pic>
    </p:spTree>
    <p:extLst>
      <p:ext uri="{BB962C8B-B14F-4D97-AF65-F5344CB8AC3E}">
        <p14:creationId xmlns:p14="http://schemas.microsoft.com/office/powerpoint/2010/main" val="17912906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35531"/>
          </a:xfrm>
          <a:prstGeom prst="rect">
            <a:avLst/>
          </a:prstGeom>
          <a:noFill/>
        </p:spPr>
        <p:txBody>
          <a:bodyPr wrap="square" rtlCol="0">
            <a:spAutoFit/>
          </a:bodyPr>
          <a:lstStyle/>
          <a:p>
            <a:pPr>
              <a:lnSpc>
                <a:spcPct val="80000"/>
              </a:lnSpc>
            </a:pPr>
            <a:r>
              <a:rPr lang="en-US" sz="3600" dirty="0" err="1">
                <a:solidFill>
                  <a:schemeClr val="bg1"/>
                </a:solidFill>
                <a:latin typeface="Minion Pro"/>
              </a:rPr>
              <a:t>Dawit</a:t>
            </a:r>
            <a:r>
              <a:rPr lang="en-US" sz="3600" dirty="0">
                <a:solidFill>
                  <a:schemeClr val="bg1"/>
                </a:solidFill>
                <a:latin typeface="Minion Pro"/>
              </a:rPr>
              <a:t> </a:t>
            </a:r>
            <a:r>
              <a:rPr lang="en-US" sz="3600" dirty="0" err="1">
                <a:solidFill>
                  <a:schemeClr val="bg1"/>
                </a:solidFill>
                <a:latin typeface="Minion Pro"/>
              </a:rPr>
              <a:t>Asmelash</a:t>
            </a:r>
            <a:endParaRPr lang="en-US" sz="3600" dirty="0">
              <a:solidFill>
                <a:schemeClr val="bg1"/>
              </a:solidFill>
              <a:latin typeface="Minion Pro"/>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707886"/>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G.I. Tech</a:t>
            </a:r>
          </a:p>
          <a:p>
            <a:r>
              <a:rPr lang="en-US" dirty="0" smtClean="0">
                <a:solidFill>
                  <a:schemeClr val="bg1"/>
                </a:solidFill>
                <a:latin typeface="Arial" pitchFamily="34" charset="0"/>
                <a:cs typeface="Arial" pitchFamily="34" charset="0"/>
              </a:rPr>
              <a:t>Pac Campus</a:t>
            </a:r>
          </a:p>
        </p:txBody>
      </p:sp>
      <p:pic>
        <p:nvPicPr>
          <p:cNvPr id="20" name="Picture 19"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6491350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 presetClass="entr" presetSubtype="2" decel="10000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1+#ppt_w/2"/>
                                          </p:val>
                                        </p:tav>
                                        <p:tav tm="100000">
                                          <p:val>
                                            <p:strVal val="#ppt_x"/>
                                          </p:val>
                                        </p:tav>
                                      </p:tavLst>
                                    </p:anim>
                                    <p:anim calcmode="lin" valueType="num">
                                      <p:cBhvr additive="base">
                                        <p:cTn id="22" dur="10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200" fill="hold"/>
                                        <p:tgtEl>
                                          <p:spTgt spid="13"/>
                                        </p:tgtEl>
                                        <p:attrNameLst>
                                          <p:attrName>ppt_x</p:attrName>
                                        </p:attrNameLst>
                                      </p:cBhvr>
                                      <p:tavLst>
                                        <p:tav tm="0">
                                          <p:val>
                                            <p:strVal val="1+#ppt_w/2"/>
                                          </p:val>
                                        </p:tav>
                                        <p:tav tm="100000">
                                          <p:val>
                                            <p:strVal val="#ppt_x"/>
                                          </p:val>
                                        </p:tav>
                                      </p:tavLst>
                                    </p:anim>
                                    <p:anim calcmode="lin" valueType="num">
                                      <p:cBhvr additive="base">
                                        <p:cTn id="26" dur="12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2" decel="90000" fill="hold" nodeType="withEffect">
                                  <p:stCondLst>
                                    <p:cond delay="12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00" fill="hold"/>
                                        <p:tgtEl>
                                          <p:spTgt spid="20"/>
                                        </p:tgtEl>
                                        <p:attrNameLst>
                                          <p:attrName>ppt_x</p:attrName>
                                        </p:attrNameLst>
                                      </p:cBhvr>
                                      <p:tavLst>
                                        <p:tav tm="0">
                                          <p:val>
                                            <p:strVal val="1+#ppt_w/2"/>
                                          </p:val>
                                        </p:tav>
                                        <p:tav tm="100000">
                                          <p:val>
                                            <p:strVal val="#ppt_x"/>
                                          </p:val>
                                        </p:tav>
                                      </p:tavLst>
                                    </p:anim>
                                    <p:anim calcmode="lin" valueType="num">
                                      <p:cBhvr additive="base">
                                        <p:cTn id="30"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6" grpId="0"/>
      <p:bldP spid="15" grpId="0" animBg="1"/>
      <p:bldP spid="18" grpId="0" build="allAtOnce"/>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63231"/>
          </a:xfrm>
          <a:prstGeom prst="rect">
            <a:avLst/>
          </a:prstGeom>
          <a:noFill/>
        </p:spPr>
        <p:txBody>
          <a:bodyPr wrap="square" rtlCol="0">
            <a:spAutoFit/>
          </a:bodyPr>
          <a:lstStyle/>
          <a:p>
            <a:pPr>
              <a:lnSpc>
                <a:spcPct val="80000"/>
              </a:lnSpc>
            </a:pPr>
            <a:r>
              <a:rPr lang="en-US" sz="3600" dirty="0" smtClean="0">
                <a:solidFill>
                  <a:schemeClr val="bg1"/>
                </a:solidFill>
                <a:latin typeface="Minion Pro"/>
              </a:rPr>
              <a:t>XXX</a:t>
            </a:r>
            <a:endParaRPr lang="en-US" sz="3600" dirty="0">
              <a:solidFill>
                <a:schemeClr val="bg1"/>
              </a:solidFill>
              <a:latin typeface="Minion Pro"/>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707886"/>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XXX</a:t>
            </a:r>
          </a:p>
          <a:p>
            <a:r>
              <a:rPr lang="en-US" dirty="0" smtClean="0">
                <a:solidFill>
                  <a:schemeClr val="bg1"/>
                </a:solidFill>
                <a:latin typeface="Arial" pitchFamily="34" charset="0"/>
                <a:cs typeface="Arial" pitchFamily="34" charset="0"/>
              </a:rPr>
              <a:t>CAL Campus</a:t>
            </a:r>
          </a:p>
        </p:txBody>
      </p:sp>
      <p:pic>
        <p:nvPicPr>
          <p:cNvPr id="20" name="Picture 19"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31167371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 presetClass="entr" presetSubtype="2" decel="10000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1+#ppt_w/2"/>
                                          </p:val>
                                        </p:tav>
                                        <p:tav tm="100000">
                                          <p:val>
                                            <p:strVal val="#ppt_x"/>
                                          </p:val>
                                        </p:tav>
                                      </p:tavLst>
                                    </p:anim>
                                    <p:anim calcmode="lin" valueType="num">
                                      <p:cBhvr additive="base">
                                        <p:cTn id="22" dur="10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200" fill="hold"/>
                                        <p:tgtEl>
                                          <p:spTgt spid="13"/>
                                        </p:tgtEl>
                                        <p:attrNameLst>
                                          <p:attrName>ppt_x</p:attrName>
                                        </p:attrNameLst>
                                      </p:cBhvr>
                                      <p:tavLst>
                                        <p:tav tm="0">
                                          <p:val>
                                            <p:strVal val="1+#ppt_w/2"/>
                                          </p:val>
                                        </p:tav>
                                        <p:tav tm="100000">
                                          <p:val>
                                            <p:strVal val="#ppt_x"/>
                                          </p:val>
                                        </p:tav>
                                      </p:tavLst>
                                    </p:anim>
                                    <p:anim calcmode="lin" valueType="num">
                                      <p:cBhvr additive="base">
                                        <p:cTn id="26" dur="12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2" decel="90000" fill="hold" nodeType="withEffect">
                                  <p:stCondLst>
                                    <p:cond delay="12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00" fill="hold"/>
                                        <p:tgtEl>
                                          <p:spTgt spid="20"/>
                                        </p:tgtEl>
                                        <p:attrNameLst>
                                          <p:attrName>ppt_x</p:attrName>
                                        </p:attrNameLst>
                                      </p:cBhvr>
                                      <p:tavLst>
                                        <p:tav tm="0">
                                          <p:val>
                                            <p:strVal val="1+#ppt_w/2"/>
                                          </p:val>
                                        </p:tav>
                                        <p:tav tm="100000">
                                          <p:val>
                                            <p:strVal val="#ppt_x"/>
                                          </p:val>
                                        </p:tav>
                                      </p:tavLst>
                                    </p:anim>
                                    <p:anim calcmode="lin" valueType="num">
                                      <p:cBhvr additive="base">
                                        <p:cTn id="30"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6" grpId="0"/>
      <p:bldP spid="15" grpId="0" animBg="1"/>
      <p:bldP spid="18" grpId="0" build="allAtOnce"/>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63231"/>
          </a:xfrm>
          <a:prstGeom prst="rect">
            <a:avLst/>
          </a:prstGeom>
          <a:noFill/>
        </p:spPr>
        <p:txBody>
          <a:bodyPr wrap="square" rtlCol="0">
            <a:spAutoFit/>
          </a:bodyPr>
          <a:lstStyle/>
          <a:p>
            <a:pPr>
              <a:lnSpc>
                <a:spcPct val="80000"/>
              </a:lnSpc>
            </a:pPr>
            <a:r>
              <a:rPr lang="en-US" sz="3600" dirty="0" smtClean="0">
                <a:solidFill>
                  <a:schemeClr val="bg1"/>
                </a:solidFill>
                <a:latin typeface="Minion Pro"/>
              </a:rPr>
              <a:t>XXX</a:t>
            </a:r>
            <a:endParaRPr lang="en-US" sz="3600" dirty="0">
              <a:solidFill>
                <a:schemeClr val="bg1"/>
              </a:solidFill>
              <a:latin typeface="Minion Pro"/>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707886"/>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XXX</a:t>
            </a:r>
          </a:p>
          <a:p>
            <a:r>
              <a:rPr lang="en-US" dirty="0" smtClean="0">
                <a:solidFill>
                  <a:schemeClr val="bg1"/>
                </a:solidFill>
                <a:latin typeface="Arial" pitchFamily="34" charset="0"/>
                <a:cs typeface="Arial" pitchFamily="34" charset="0"/>
              </a:rPr>
              <a:t>Davies Campus</a:t>
            </a:r>
          </a:p>
        </p:txBody>
      </p:sp>
      <p:pic>
        <p:nvPicPr>
          <p:cNvPr id="20" name="Picture 19"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3177805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 presetClass="entr" presetSubtype="2" decel="10000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1+#ppt_w/2"/>
                                          </p:val>
                                        </p:tav>
                                        <p:tav tm="100000">
                                          <p:val>
                                            <p:strVal val="#ppt_x"/>
                                          </p:val>
                                        </p:tav>
                                      </p:tavLst>
                                    </p:anim>
                                    <p:anim calcmode="lin" valueType="num">
                                      <p:cBhvr additive="base">
                                        <p:cTn id="22" dur="10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200" fill="hold"/>
                                        <p:tgtEl>
                                          <p:spTgt spid="13"/>
                                        </p:tgtEl>
                                        <p:attrNameLst>
                                          <p:attrName>ppt_x</p:attrName>
                                        </p:attrNameLst>
                                      </p:cBhvr>
                                      <p:tavLst>
                                        <p:tav tm="0">
                                          <p:val>
                                            <p:strVal val="1+#ppt_w/2"/>
                                          </p:val>
                                        </p:tav>
                                        <p:tav tm="100000">
                                          <p:val>
                                            <p:strVal val="#ppt_x"/>
                                          </p:val>
                                        </p:tav>
                                      </p:tavLst>
                                    </p:anim>
                                    <p:anim calcmode="lin" valueType="num">
                                      <p:cBhvr additive="base">
                                        <p:cTn id="26" dur="12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2" decel="90000" fill="hold" nodeType="withEffect">
                                  <p:stCondLst>
                                    <p:cond delay="12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00" fill="hold"/>
                                        <p:tgtEl>
                                          <p:spTgt spid="20"/>
                                        </p:tgtEl>
                                        <p:attrNameLst>
                                          <p:attrName>ppt_x</p:attrName>
                                        </p:attrNameLst>
                                      </p:cBhvr>
                                      <p:tavLst>
                                        <p:tav tm="0">
                                          <p:val>
                                            <p:strVal val="1+#ppt_w/2"/>
                                          </p:val>
                                        </p:tav>
                                        <p:tav tm="100000">
                                          <p:val>
                                            <p:strVal val="#ppt_x"/>
                                          </p:val>
                                        </p:tav>
                                      </p:tavLst>
                                    </p:anim>
                                    <p:anim calcmode="lin" valueType="num">
                                      <p:cBhvr additive="base">
                                        <p:cTn id="30"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6" grpId="0"/>
      <p:bldP spid="15" grpId="0" animBg="1"/>
      <p:bldP spid="18" grpId="0" build="allAtOnce"/>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63231"/>
          </a:xfrm>
          <a:prstGeom prst="rect">
            <a:avLst/>
          </a:prstGeom>
          <a:noFill/>
        </p:spPr>
        <p:txBody>
          <a:bodyPr wrap="square" rtlCol="0">
            <a:spAutoFit/>
          </a:bodyPr>
          <a:lstStyle/>
          <a:p>
            <a:pPr>
              <a:lnSpc>
                <a:spcPct val="80000"/>
              </a:lnSpc>
            </a:pPr>
            <a:r>
              <a:rPr lang="en-US" sz="3600" dirty="0" smtClean="0">
                <a:solidFill>
                  <a:schemeClr val="bg1"/>
                </a:solidFill>
                <a:latin typeface="Minion Pro"/>
              </a:rPr>
              <a:t>Ron Villanueva, RN</a:t>
            </a:r>
            <a:endParaRPr lang="en-US" sz="3600" dirty="0">
              <a:solidFill>
                <a:schemeClr val="bg1"/>
              </a:solidFill>
              <a:latin typeface="Minion Pro"/>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707886"/>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Charge Nurse, ICU</a:t>
            </a:r>
          </a:p>
          <a:p>
            <a:r>
              <a:rPr lang="en-US" dirty="0" smtClean="0">
                <a:solidFill>
                  <a:schemeClr val="bg1"/>
                </a:solidFill>
                <a:latin typeface="Arial" pitchFamily="34" charset="0"/>
                <a:cs typeface="Arial" pitchFamily="34" charset="0"/>
              </a:rPr>
              <a:t>St. Luke’s Campus</a:t>
            </a:r>
          </a:p>
        </p:txBody>
      </p:sp>
      <p:pic>
        <p:nvPicPr>
          <p:cNvPr id="20" name="Picture 19"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hidden="1"/>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42615242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 presetClass="entr" presetSubtype="2" decel="10000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1+#ppt_w/2"/>
                                          </p:val>
                                        </p:tav>
                                        <p:tav tm="100000">
                                          <p:val>
                                            <p:strVal val="#ppt_x"/>
                                          </p:val>
                                        </p:tav>
                                      </p:tavLst>
                                    </p:anim>
                                    <p:anim calcmode="lin" valueType="num">
                                      <p:cBhvr additive="base">
                                        <p:cTn id="22" dur="10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200" fill="hold"/>
                                        <p:tgtEl>
                                          <p:spTgt spid="13"/>
                                        </p:tgtEl>
                                        <p:attrNameLst>
                                          <p:attrName>ppt_x</p:attrName>
                                        </p:attrNameLst>
                                      </p:cBhvr>
                                      <p:tavLst>
                                        <p:tav tm="0">
                                          <p:val>
                                            <p:strVal val="1+#ppt_w/2"/>
                                          </p:val>
                                        </p:tav>
                                        <p:tav tm="100000">
                                          <p:val>
                                            <p:strVal val="#ppt_x"/>
                                          </p:val>
                                        </p:tav>
                                      </p:tavLst>
                                    </p:anim>
                                    <p:anim calcmode="lin" valueType="num">
                                      <p:cBhvr additive="base">
                                        <p:cTn id="26" dur="12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2" decel="90000" fill="hold" nodeType="withEffect">
                                  <p:stCondLst>
                                    <p:cond delay="12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00" fill="hold"/>
                                        <p:tgtEl>
                                          <p:spTgt spid="20"/>
                                        </p:tgtEl>
                                        <p:attrNameLst>
                                          <p:attrName>ppt_x</p:attrName>
                                        </p:attrNameLst>
                                      </p:cBhvr>
                                      <p:tavLst>
                                        <p:tav tm="0">
                                          <p:val>
                                            <p:strVal val="1+#ppt_w/2"/>
                                          </p:val>
                                        </p:tav>
                                        <p:tav tm="100000">
                                          <p:val>
                                            <p:strVal val="#ppt_x"/>
                                          </p:val>
                                        </p:tav>
                                      </p:tavLst>
                                    </p:anim>
                                    <p:anim calcmode="lin" valueType="num">
                                      <p:cBhvr additive="base">
                                        <p:cTn id="30"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6" grpId="0"/>
      <p:bldP spid="15" grpId="0" animBg="1"/>
      <p:bldP spid="18" grpId="0" build="allAtOnce"/>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0" y="4989440"/>
            <a:ext cx="8026380" cy="2"/>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1582023" y="4050792"/>
            <a:ext cx="6735712" cy="1047649"/>
          </a:xfrm>
        </p:spPr>
        <p:txBody>
          <a:bodyPr>
            <a:normAutofit/>
          </a:bodyPr>
          <a:lstStyle/>
          <a:p>
            <a:r>
              <a:rPr lang="en-US" sz="4400" dirty="0" smtClean="0">
                <a:latin typeface="Minion Pro" panose="02040503050306020203" pitchFamily="18" charset="0"/>
              </a:rPr>
              <a:t>Davies Construction Update</a:t>
            </a:r>
            <a:endParaRPr lang="en-US" sz="8000" dirty="0">
              <a:latin typeface="Minion Pro" panose="02040503050306020203"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316"/>
            <a:ext cx="8082596" cy="4243363"/>
          </a:xfrm>
          <a:prstGeom prst="rect">
            <a:avLst/>
          </a:prstGeom>
        </p:spPr>
      </p:pic>
    </p:spTree>
    <p:extLst>
      <p:ext uri="{BB962C8B-B14F-4D97-AF65-F5344CB8AC3E}">
        <p14:creationId xmlns:p14="http://schemas.microsoft.com/office/powerpoint/2010/main" val="777193645"/>
      </p:ext>
    </p:extLst>
  </p:cSld>
  <p:clrMapOvr>
    <a:masterClrMapping/>
  </p:clrMapOvr>
  <p:transition>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63231"/>
          </a:xfrm>
          <a:prstGeom prst="rect">
            <a:avLst/>
          </a:prstGeom>
          <a:noFill/>
        </p:spPr>
        <p:txBody>
          <a:bodyPr wrap="square" rtlCol="0">
            <a:spAutoFit/>
          </a:bodyPr>
          <a:lstStyle/>
          <a:p>
            <a:pPr>
              <a:lnSpc>
                <a:spcPct val="80000"/>
              </a:lnSpc>
            </a:pPr>
            <a:r>
              <a:rPr lang="en-US" sz="3600" dirty="0" smtClean="0">
                <a:solidFill>
                  <a:schemeClr val="bg1"/>
                </a:solidFill>
                <a:latin typeface="Minion Pro"/>
              </a:rPr>
              <a:t>SLH Parking Team</a:t>
            </a:r>
            <a:endParaRPr lang="en-US" sz="3600" dirty="0">
              <a:solidFill>
                <a:schemeClr val="bg1"/>
              </a:solidFill>
              <a:latin typeface="Minion Pro"/>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1200329"/>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Lucia </a:t>
            </a:r>
            <a:r>
              <a:rPr lang="en-US" sz="2400" dirty="0" err="1" smtClean="0">
                <a:solidFill>
                  <a:schemeClr val="bg1"/>
                </a:solidFill>
                <a:latin typeface="Arial" pitchFamily="34" charset="0"/>
                <a:cs typeface="Arial" pitchFamily="34" charset="0"/>
              </a:rPr>
              <a:t>Lacayo</a:t>
            </a:r>
            <a:endParaRPr lang="en-US" sz="2400" dirty="0" smtClean="0">
              <a:solidFill>
                <a:schemeClr val="bg1"/>
              </a:solidFill>
              <a:latin typeface="Arial" pitchFamily="34" charset="0"/>
              <a:cs typeface="Arial" pitchFamily="34" charset="0"/>
            </a:endParaRPr>
          </a:p>
          <a:p>
            <a:r>
              <a:rPr lang="en-US" sz="2400" dirty="0" smtClean="0">
                <a:solidFill>
                  <a:schemeClr val="bg1"/>
                </a:solidFill>
              </a:rPr>
              <a:t>Enrique Gomez</a:t>
            </a:r>
          </a:p>
          <a:p>
            <a:r>
              <a:rPr lang="en-US" sz="2400" dirty="0" smtClean="0">
                <a:solidFill>
                  <a:schemeClr val="bg1"/>
                </a:solidFill>
                <a:latin typeface="Arial" pitchFamily="34" charset="0"/>
                <a:cs typeface="Arial" pitchFamily="34" charset="0"/>
              </a:rPr>
              <a:t>Guillermo Peralta</a:t>
            </a:r>
          </a:p>
        </p:txBody>
      </p:sp>
      <p:pic>
        <p:nvPicPr>
          <p:cNvPr id="20" name="Picture 19"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hidden="1"/>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35465988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 presetClass="entr" presetSubtype="2" decel="10000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1+#ppt_w/2"/>
                                          </p:val>
                                        </p:tav>
                                        <p:tav tm="100000">
                                          <p:val>
                                            <p:strVal val="#ppt_x"/>
                                          </p:val>
                                        </p:tav>
                                      </p:tavLst>
                                    </p:anim>
                                    <p:anim calcmode="lin" valueType="num">
                                      <p:cBhvr additive="base">
                                        <p:cTn id="22" dur="10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200" fill="hold"/>
                                        <p:tgtEl>
                                          <p:spTgt spid="13"/>
                                        </p:tgtEl>
                                        <p:attrNameLst>
                                          <p:attrName>ppt_x</p:attrName>
                                        </p:attrNameLst>
                                      </p:cBhvr>
                                      <p:tavLst>
                                        <p:tav tm="0">
                                          <p:val>
                                            <p:strVal val="1+#ppt_w/2"/>
                                          </p:val>
                                        </p:tav>
                                        <p:tav tm="100000">
                                          <p:val>
                                            <p:strVal val="#ppt_x"/>
                                          </p:val>
                                        </p:tav>
                                      </p:tavLst>
                                    </p:anim>
                                    <p:anim calcmode="lin" valueType="num">
                                      <p:cBhvr additive="base">
                                        <p:cTn id="26" dur="12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2" decel="90000" fill="hold" nodeType="withEffect">
                                  <p:stCondLst>
                                    <p:cond delay="12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00" fill="hold"/>
                                        <p:tgtEl>
                                          <p:spTgt spid="20"/>
                                        </p:tgtEl>
                                        <p:attrNameLst>
                                          <p:attrName>ppt_x</p:attrName>
                                        </p:attrNameLst>
                                      </p:cBhvr>
                                      <p:tavLst>
                                        <p:tav tm="0">
                                          <p:val>
                                            <p:strVal val="1+#ppt_w/2"/>
                                          </p:val>
                                        </p:tav>
                                        <p:tav tm="100000">
                                          <p:val>
                                            <p:strVal val="#ppt_x"/>
                                          </p:val>
                                        </p:tav>
                                      </p:tavLst>
                                    </p:anim>
                                    <p:anim calcmode="lin" valueType="num">
                                      <p:cBhvr additive="base">
                                        <p:cTn id="30"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6" grpId="0"/>
      <p:bldP spid="15" grpId="0" animBg="1"/>
      <p:bldP spid="18" grpId="0" build="allAtOnce"/>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0" y="-19049"/>
            <a:ext cx="2362200" cy="523220"/>
          </a:xfrm>
          <a:prstGeom prst="rect">
            <a:avLst/>
          </a:prstGeom>
          <a:noFill/>
        </p:spPr>
        <p:txBody>
          <a:bodyPr wrap="square" lIns="91425" tIns="45712" rIns="91425" bIns="45712" rtlCol="0">
            <a:spAutoFit/>
          </a:bodyPr>
          <a:lstStyle/>
          <a:p>
            <a:r>
              <a:rPr lang="en-US" sz="2800" dirty="0" smtClean="0">
                <a:solidFill>
                  <a:schemeClr val="accent1">
                    <a:lumMod val="20000"/>
                    <a:lumOff val="80000"/>
                  </a:schemeClr>
                </a:solidFill>
                <a:latin typeface="Arial" pitchFamily="34" charset="0"/>
                <a:cs typeface="Arial" pitchFamily="34" charset="0"/>
              </a:rPr>
              <a:t>Performance</a:t>
            </a:r>
            <a:endParaRPr lang="en-US" sz="2800" dirty="0">
              <a:solidFill>
                <a:schemeClr val="accent1">
                  <a:lumMod val="20000"/>
                  <a:lumOff val="80000"/>
                </a:schemeClr>
              </a:solidFill>
              <a:latin typeface="Arial" pitchFamily="34" charset="0"/>
              <a:cs typeface="Arial" pitchFamily="34" charset="0"/>
            </a:endParaRPr>
          </a:p>
        </p:txBody>
      </p:sp>
      <p:sp>
        <p:nvSpPr>
          <p:cNvPr id="5" name="TextBox 4"/>
          <p:cNvSpPr txBox="1"/>
          <p:nvPr/>
        </p:nvSpPr>
        <p:spPr>
          <a:xfrm>
            <a:off x="533400" y="-19049"/>
            <a:ext cx="2209800" cy="523220"/>
          </a:xfrm>
          <a:prstGeom prst="rect">
            <a:avLst/>
          </a:prstGeom>
          <a:noFill/>
        </p:spPr>
        <p:txBody>
          <a:bodyPr wrap="square" lIns="91425" tIns="45712" rIns="91425" bIns="45712" rtlCol="0">
            <a:spAutoFit/>
          </a:bodyPr>
          <a:lstStyle/>
          <a:p>
            <a:r>
              <a:rPr lang="en-US" sz="2800" dirty="0" smtClean="0">
                <a:solidFill>
                  <a:schemeClr val="accent1">
                    <a:lumMod val="20000"/>
                    <a:lumOff val="80000"/>
                  </a:schemeClr>
                </a:solidFill>
                <a:latin typeface="Arial" pitchFamily="34" charset="0"/>
                <a:cs typeface="Arial" pitchFamily="34" charset="0"/>
              </a:rPr>
              <a:t>Care</a:t>
            </a:r>
            <a:endParaRPr lang="en-US" sz="2800" dirty="0">
              <a:solidFill>
                <a:schemeClr val="accent1">
                  <a:lumMod val="20000"/>
                  <a:lumOff val="80000"/>
                </a:schemeClr>
              </a:solidFill>
              <a:latin typeface="Arial" pitchFamily="34" charset="0"/>
              <a:cs typeface="Arial"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70951">
            <a:off x="5848436" y="2867651"/>
            <a:ext cx="3289946" cy="219649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52917">
            <a:off x="5420152" y="656951"/>
            <a:ext cx="3211637" cy="2176243"/>
          </a:xfrm>
          <a:prstGeom prst="rect">
            <a:avLst/>
          </a:prstGeom>
        </p:spPr>
      </p:pic>
      <p:sp>
        <p:nvSpPr>
          <p:cNvPr id="9" name="TextBox 8"/>
          <p:cNvSpPr txBox="1"/>
          <p:nvPr/>
        </p:nvSpPr>
        <p:spPr>
          <a:xfrm>
            <a:off x="6934200" y="-19049"/>
            <a:ext cx="2209800" cy="523220"/>
          </a:xfrm>
          <a:prstGeom prst="rect">
            <a:avLst/>
          </a:prstGeom>
          <a:noFill/>
        </p:spPr>
        <p:txBody>
          <a:bodyPr wrap="square" lIns="91425" tIns="45712" rIns="91425" bIns="45712" rtlCol="0">
            <a:spAutoFit/>
          </a:bodyPr>
          <a:lstStyle/>
          <a:p>
            <a:r>
              <a:rPr lang="en-US" sz="2800" dirty="0" smtClean="0">
                <a:solidFill>
                  <a:schemeClr val="accent1">
                    <a:lumMod val="20000"/>
                    <a:lumOff val="80000"/>
                  </a:schemeClr>
                </a:solidFill>
                <a:latin typeface="Arial" pitchFamily="34" charset="0"/>
                <a:cs typeface="Arial" pitchFamily="34" charset="0"/>
              </a:rPr>
              <a:t>Community</a:t>
            </a:r>
            <a:endParaRPr lang="en-US" sz="2800" dirty="0">
              <a:solidFill>
                <a:schemeClr val="accent1">
                  <a:lumMod val="20000"/>
                  <a:lumOff val="80000"/>
                </a:schemeClr>
              </a:solidFill>
              <a:latin typeface="Arial" pitchFamily="34" charset="0"/>
              <a:cs typeface="Arial" pitchFamily="34"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12021">
            <a:off x="2332836" y="2584178"/>
            <a:ext cx="3137333" cy="2340857"/>
          </a:xfrm>
          <a:prstGeom prst="rect">
            <a:avLst/>
          </a:prstGeom>
          <a:effectLst>
            <a:outerShdw blurRad="152400" dist="152400" dir="5400000" algn="ctr" rotWithShape="0">
              <a:srgbClr val="000000">
                <a:alpha val="44000"/>
              </a:srgbClr>
            </a:outerShdw>
          </a:effectLst>
        </p:spPr>
      </p:pic>
      <p:sp>
        <p:nvSpPr>
          <p:cNvPr id="12" name="Title 11"/>
          <p:cNvSpPr>
            <a:spLocks noGrp="1"/>
          </p:cNvSpPr>
          <p:nvPr>
            <p:ph type="title"/>
          </p:nvPr>
        </p:nvSpPr>
        <p:spPr>
          <a:xfrm>
            <a:off x="273255" y="742950"/>
            <a:ext cx="4939890" cy="1380922"/>
          </a:xfrm>
        </p:spPr>
        <p:txBody>
          <a:bodyPr/>
          <a:lstStyle/>
          <a:p>
            <a:r>
              <a:rPr lang="en-US" dirty="0" smtClean="0"/>
              <a:t>Our investment in the community</a:t>
            </a:r>
            <a:endParaRPr lang="en-US" dirty="0"/>
          </a:p>
        </p:txBody>
      </p:sp>
      <p:sp>
        <p:nvSpPr>
          <p:cNvPr id="14" name="TextBox 13"/>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93CFD9"/>
                </a:solidFill>
              </a:rPr>
              <a:t>Performance</a:t>
            </a:r>
            <a:endParaRPr lang="en-US" sz="2800" dirty="0">
              <a:solidFill>
                <a:srgbClr val="008599"/>
              </a:solidFill>
              <a:latin typeface="Arial" pitchFamily="34" charset="0"/>
              <a:cs typeface="Arial" pitchFamily="34" charset="0"/>
            </a:endParaRPr>
          </a:p>
        </p:txBody>
      </p:sp>
      <p:sp>
        <p:nvSpPr>
          <p:cNvPr id="15" name="TextBox 14"/>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6" name="TextBox 15"/>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7" name="TextBox 16"/>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Me</a:t>
            </a:r>
            <a:endParaRPr lang="en-US" sz="2800" dirty="0">
              <a:solidFill>
                <a:srgbClr val="008599"/>
              </a:solidFill>
              <a:latin typeface="Arial" pitchFamily="34" charset="0"/>
              <a:cs typeface="Arial"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300"/>
                                        <p:tgtEl>
                                          <p:spTgt spid="6"/>
                                        </p:tgtEl>
                                      </p:cBhvr>
                                    </p:animEffect>
                                  </p:childTnLst>
                                </p:cTn>
                              </p:par>
                              <p:par>
                                <p:cTn id="11" presetID="10" presetClass="entr" presetSubtype="0" fill="hold" nodeType="withEffect">
                                  <p:stCondLst>
                                    <p:cond delay="15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400"/>
                                        <p:tgtEl>
                                          <p:spTgt spid="11"/>
                                        </p:tgtEl>
                                      </p:cBhvr>
                                    </p:animEffect>
                                  </p:childTnLst>
                                </p:cTn>
                              </p:par>
                              <p:par>
                                <p:cTn id="14" presetID="19" presetClass="emph" presetSubtype="0" fill="hold" nodeType="withEffect">
                                  <p:stCondLst>
                                    <p:cond delay="0"/>
                                  </p:stCondLst>
                                  <p:childTnLst>
                                    <p:animClr clrSpc="rgb" dir="cw">
                                      <p:cBhvr override="childStyle">
                                        <p:cTn id="15" dur="500" fill="hold"/>
                                        <p:tgtEl>
                                          <p:spTgt spid="17">
                                            <p:txEl>
                                              <p:pRg st="0" end="0"/>
                                            </p:txEl>
                                          </p:spTgt>
                                        </p:tgtEl>
                                        <p:attrNameLst>
                                          <p:attrName>style.color</p:attrName>
                                        </p:attrNameLst>
                                      </p:cBhvr>
                                      <p:to>
                                        <a:srgbClr val="93CFD9"/>
                                      </p:to>
                                    </p:animClr>
                                    <p:animClr clrSpc="rgb" dir="cw">
                                      <p:cBhvr>
                                        <p:cTn id="16" dur="500" fill="hold"/>
                                        <p:tgtEl>
                                          <p:spTgt spid="17">
                                            <p:txEl>
                                              <p:pRg st="0" end="0"/>
                                            </p:txEl>
                                          </p:spTgt>
                                        </p:tgtEl>
                                        <p:attrNameLst>
                                          <p:attrName>fillcolor</p:attrName>
                                        </p:attrNameLst>
                                      </p:cBhvr>
                                      <p:to>
                                        <a:srgbClr val="93CFD9"/>
                                      </p:to>
                                    </p:animClr>
                                    <p:set>
                                      <p:cBhvr>
                                        <p:cTn id="17" dur="500" fill="hold"/>
                                        <p:tgtEl>
                                          <p:spTgt spid="17">
                                            <p:txEl>
                                              <p:pRg st="0" end="0"/>
                                            </p:txEl>
                                          </p:spTgt>
                                        </p:tgtEl>
                                        <p:attrNameLst>
                                          <p:attrName>fill.type</p:attrName>
                                        </p:attrNameLst>
                                      </p:cBhvr>
                                      <p:to>
                                        <p:strVal val="solid"/>
                                      </p:to>
                                    </p:set>
                                    <p:set>
                                      <p:cBhvr>
                                        <p:cTn id="18" dur="500" fill="hold"/>
                                        <p:tgtEl>
                                          <p:spTgt spid="17">
                                            <p:txEl>
                                              <p:pRg st="0" end="0"/>
                                            </p:txEl>
                                          </p:spTgt>
                                        </p:tgtEl>
                                        <p:attrNameLst>
                                          <p:attrName>fill.on</p:attrName>
                                        </p:attrNameLst>
                                      </p:cBhvr>
                                      <p:to>
                                        <p:strVal val="true"/>
                                      </p:to>
                                    </p:set>
                                  </p:childTnLst>
                                </p:cTn>
                              </p:par>
                              <p:par>
                                <p:cTn id="19" presetID="19" presetClass="emph" presetSubtype="0" fill="hold" nodeType="withEffect">
                                  <p:stCondLst>
                                    <p:cond delay="0"/>
                                  </p:stCondLst>
                                  <p:childTnLst>
                                    <p:animClr clrSpc="rgb" dir="cw">
                                      <p:cBhvr override="childStyle">
                                        <p:cTn id="20" dur="500" fill="hold"/>
                                        <p:tgtEl>
                                          <p:spTgt spid="15">
                                            <p:txEl>
                                              <p:pRg st="0" end="0"/>
                                            </p:txEl>
                                          </p:spTgt>
                                        </p:tgtEl>
                                        <p:attrNameLst>
                                          <p:attrName>style.color</p:attrName>
                                        </p:attrNameLst>
                                      </p:cBhvr>
                                      <p:to>
                                        <a:srgbClr val="008599"/>
                                      </p:to>
                                    </p:animClr>
                                    <p:animClr clrSpc="rgb" dir="cw">
                                      <p:cBhvr>
                                        <p:cTn id="21" dur="500" fill="hold"/>
                                        <p:tgtEl>
                                          <p:spTgt spid="15">
                                            <p:txEl>
                                              <p:pRg st="0" end="0"/>
                                            </p:txEl>
                                          </p:spTgt>
                                        </p:tgtEl>
                                        <p:attrNameLst>
                                          <p:attrName>fillcolor</p:attrName>
                                        </p:attrNameLst>
                                      </p:cBhvr>
                                      <p:to>
                                        <a:srgbClr val="008599"/>
                                      </p:to>
                                    </p:animClr>
                                    <p:set>
                                      <p:cBhvr>
                                        <p:cTn id="22" dur="500" fill="hold"/>
                                        <p:tgtEl>
                                          <p:spTgt spid="15">
                                            <p:txEl>
                                              <p:pRg st="0" end="0"/>
                                            </p:txEl>
                                          </p:spTgt>
                                        </p:tgtEl>
                                        <p:attrNameLst>
                                          <p:attrName>fill.type</p:attrName>
                                        </p:attrNameLst>
                                      </p:cBhvr>
                                      <p:to>
                                        <p:strVal val="solid"/>
                                      </p:to>
                                    </p:set>
                                    <p:set>
                                      <p:cBhvr>
                                        <p:cTn id="23" dur="500" fill="hold"/>
                                        <p:tgtEl>
                                          <p:spTgt spid="1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522518" y="755585"/>
            <a:ext cx="5216237"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a:xfrm>
            <a:off x="3266815" y="-521585"/>
            <a:ext cx="5550339" cy="1380922"/>
          </a:xfrm>
        </p:spPr>
        <p:txBody>
          <a:bodyPr/>
          <a:lstStyle/>
          <a:p>
            <a:r>
              <a:rPr lang="en-US" sz="3600" dirty="0" smtClean="0"/>
              <a:t>De </a:t>
            </a:r>
            <a:r>
              <a:rPr lang="en-US" sz="3600" dirty="0" err="1" smtClean="0"/>
              <a:t>Marillac</a:t>
            </a:r>
            <a:r>
              <a:rPr lang="en-US" sz="3600" dirty="0" smtClean="0"/>
              <a:t> Academy</a:t>
            </a:r>
            <a:endParaRPr lang="en-US" sz="3600" dirty="0"/>
          </a:p>
        </p:txBody>
      </p:sp>
      <p:sp>
        <p:nvSpPr>
          <p:cNvPr id="5" name="Text Placeholder 4"/>
          <p:cNvSpPr>
            <a:spLocks noGrp="1"/>
          </p:cNvSpPr>
          <p:nvPr>
            <p:ph type="body" sz="quarter" idx="10"/>
          </p:nvPr>
        </p:nvSpPr>
        <p:spPr>
          <a:xfrm>
            <a:off x="3522518" y="947260"/>
            <a:ext cx="5585589" cy="3798026"/>
          </a:xfrm>
        </p:spPr>
        <p:txBody>
          <a:bodyPr/>
          <a:lstStyle/>
          <a:p>
            <a:pPr lvl="0">
              <a:lnSpc>
                <a:spcPct val="90000"/>
              </a:lnSpc>
              <a:spcBef>
                <a:spcPts val="1200"/>
              </a:spcBef>
            </a:pPr>
            <a:r>
              <a:rPr lang="en-US" sz="2000" dirty="0" smtClean="0"/>
              <a:t>Description</a:t>
            </a:r>
          </a:p>
          <a:p>
            <a:pPr lvl="0">
              <a:lnSpc>
                <a:spcPct val="90000"/>
              </a:lnSpc>
              <a:spcBef>
                <a:spcPts val="1200"/>
              </a:spcBef>
            </a:pPr>
            <a:endParaRPr lang="en-US" sz="2000" dirty="0"/>
          </a:p>
          <a:p>
            <a:pPr lvl="0">
              <a:lnSpc>
                <a:spcPct val="90000"/>
              </a:lnSpc>
              <a:spcBef>
                <a:spcPts val="1200"/>
              </a:spcBef>
            </a:pPr>
            <a:r>
              <a:rPr lang="en-US" sz="2000" u="sng" dirty="0">
                <a:hlinkClick r:id="rId3" tooltip="https://players.brightcove.net/817826402001/79bcaa57-54d7-453c-9f1f-8ab3ef7b15de_default/index.html?videoId=5627355457001"/>
              </a:rPr>
              <a:t>https://bcove.video/2z2pgyV</a:t>
            </a:r>
            <a:endParaRPr lang="en-US" sz="2000" dirty="0"/>
          </a:p>
        </p:txBody>
      </p:sp>
    </p:spTree>
    <p:extLst>
      <p:ext uri="{BB962C8B-B14F-4D97-AF65-F5344CB8AC3E}">
        <p14:creationId xmlns:p14="http://schemas.microsoft.com/office/powerpoint/2010/main" val="41426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731516" y="3272065"/>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1282700"/>
            <a:ext cx="6008838" cy="2139950"/>
          </a:xfrm>
        </p:spPr>
        <p:txBody>
          <a:bodyPr>
            <a:normAutofit/>
          </a:bodyPr>
          <a:lstStyle/>
          <a:p>
            <a:pPr>
              <a:lnSpc>
                <a:spcPct val="80000"/>
              </a:lnSpc>
            </a:pPr>
            <a:r>
              <a:rPr lang="en-US" dirty="0" smtClean="0"/>
              <a:t>Questions?</a:t>
            </a:r>
            <a:endParaRPr lang="en-US" dirty="0"/>
          </a:p>
        </p:txBody>
      </p:sp>
      <p:pic>
        <p:nvPicPr>
          <p:cNvPr id="5" name="Time"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414" y="902969"/>
            <a:ext cx="1133475" cy="1609725"/>
          </a:xfrm>
          <a:prstGeom prst="rect">
            <a:avLst/>
          </a:prstGeom>
        </p:spPr>
      </p:pic>
      <p:pic>
        <p:nvPicPr>
          <p:cNvPr id="6" name="Doc2"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3576" y="3198999"/>
            <a:ext cx="819150" cy="933450"/>
          </a:xfrm>
          <a:prstGeom prst="rect">
            <a:avLst/>
          </a:prstGeom>
        </p:spPr>
      </p:pic>
      <p:pic>
        <p:nvPicPr>
          <p:cNvPr id="12" name="Doc1"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703" y="2840284"/>
            <a:ext cx="819150" cy="933450"/>
          </a:xfrm>
          <a:prstGeom prst="rect">
            <a:avLst/>
          </a:prstGeom>
        </p:spPr>
      </p:pic>
      <p:sp>
        <p:nvSpPr>
          <p:cNvPr id="9" name="Text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659802449"/>
      </p:ext>
    </p:extLst>
  </p:cSld>
  <p:clrMapOvr>
    <a:masterClrMapping/>
  </p:clrMapOvr>
  <p:transition>
    <p:wip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6008838" cy="2139950"/>
          </a:xfrm>
        </p:spPr>
        <p:txBody>
          <a:bodyPr>
            <a:normAutofit/>
          </a:bodyPr>
          <a:lstStyle/>
          <a:p>
            <a:pPr>
              <a:lnSpc>
                <a:spcPct val="80000"/>
              </a:lnSpc>
            </a:pPr>
            <a:r>
              <a:rPr lang="en-US" dirty="0" smtClean="0"/>
              <a:t>Drawings! </a:t>
            </a:r>
            <a:br>
              <a:rPr lang="en-US" dirty="0" smtClean="0"/>
            </a:br>
            <a:r>
              <a:rPr lang="en-US" dirty="0" smtClean="0"/>
              <a:t>Evaluation Form</a:t>
            </a:r>
            <a:br>
              <a:rPr lang="en-US" dirty="0" smtClean="0"/>
            </a:br>
            <a:r>
              <a:rPr lang="en-US" dirty="0" smtClean="0"/>
              <a:t>…and thank you!</a:t>
            </a:r>
            <a:endParaRPr lang="en-US" dirty="0"/>
          </a:p>
        </p:txBody>
      </p:sp>
      <p:pic>
        <p:nvPicPr>
          <p:cNvPr id="5" name="Time"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414" y="902969"/>
            <a:ext cx="1133475" cy="1609725"/>
          </a:xfrm>
          <a:prstGeom prst="rect">
            <a:avLst/>
          </a:prstGeom>
        </p:spPr>
      </p:pic>
      <p:pic>
        <p:nvPicPr>
          <p:cNvPr id="6" name="Doc2"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3576" y="3198999"/>
            <a:ext cx="819150" cy="933450"/>
          </a:xfrm>
          <a:prstGeom prst="rect">
            <a:avLst/>
          </a:prstGeom>
        </p:spPr>
      </p:pic>
      <p:pic>
        <p:nvPicPr>
          <p:cNvPr id="12" name="Doc1"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703" y="2840284"/>
            <a:ext cx="819150" cy="933450"/>
          </a:xfrm>
          <a:prstGeom prst="rect">
            <a:avLst/>
          </a:prstGeom>
        </p:spPr>
      </p:pic>
      <p:cxnSp>
        <p:nvCxnSpPr>
          <p:cNvPr id="16" name="Straight Connector 15"/>
          <p:cNvCxnSpPr/>
          <p:nvPr/>
        </p:nvCxnSpPr>
        <p:spPr>
          <a:xfrm>
            <a:off x="731516" y="3272065"/>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5549923"/>
      </p:ext>
    </p:extLst>
  </p:cSld>
  <p:clrMapOvr>
    <a:masterClrMapping/>
  </p:clrMapOvr>
  <p:transition>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5849958" y="724162"/>
            <a:ext cx="576182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5761822" y="-8032"/>
            <a:ext cx="4394302" cy="839377"/>
          </a:xfrm>
        </p:spPr>
        <p:txBody>
          <a:bodyPr>
            <a:normAutofit/>
          </a:bodyPr>
          <a:lstStyle/>
          <a:p>
            <a:r>
              <a:rPr lang="en-US" sz="4400" dirty="0" smtClean="0">
                <a:latin typeface="Minion Pro" panose="02040503050306020203" pitchFamily="18" charset="0"/>
              </a:rPr>
              <a:t>ED Expansion</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5938092" y="955402"/>
            <a:ext cx="3065228" cy="3803411"/>
          </a:xfrm>
        </p:spPr>
        <p:txBody>
          <a:bodyPr>
            <a:normAutofit/>
          </a:bodyPr>
          <a:lstStyle/>
          <a:p>
            <a:r>
              <a:rPr lang="en-US" dirty="0" smtClean="0">
                <a:solidFill>
                  <a:schemeClr val="tx1">
                    <a:lumMod val="65000"/>
                    <a:lumOff val="35000"/>
                  </a:schemeClr>
                </a:solidFill>
                <a:latin typeface="+mj-lt"/>
              </a:rPr>
              <a:t>Scheduled for December 2018 completion</a:t>
            </a:r>
          </a:p>
          <a:p>
            <a:r>
              <a:rPr lang="en-US" dirty="0" smtClean="0"/>
              <a:t>New</a:t>
            </a:r>
            <a:r>
              <a:rPr lang="en-US" dirty="0"/>
              <a:t>, more visible entrance</a:t>
            </a:r>
            <a:endParaRPr lang="en-US" dirty="0"/>
          </a:p>
          <a:p>
            <a:r>
              <a:rPr lang="en-US" dirty="0"/>
              <a:t>Separate ambulance </a:t>
            </a:r>
            <a:r>
              <a:rPr lang="en-US" dirty="0" smtClean="0"/>
              <a:t>entrance</a:t>
            </a:r>
          </a:p>
          <a:p>
            <a:r>
              <a:rPr lang="en-US" dirty="0" smtClean="0"/>
              <a:t>Second door</a:t>
            </a:r>
            <a:endParaRPr lang="en-US" dirty="0"/>
          </a:p>
          <a:p>
            <a:r>
              <a:rPr lang="en-US" dirty="0"/>
              <a:t>New triage area</a:t>
            </a:r>
            <a:endParaRPr lang="en-US" dirty="0"/>
          </a:p>
          <a:p>
            <a:r>
              <a:rPr lang="en-US" dirty="0"/>
              <a:t>Dedicated waiting room</a:t>
            </a:r>
            <a:endParaRPr lang="en-US" dirty="0"/>
          </a:p>
          <a:p>
            <a:r>
              <a:rPr lang="en-US" dirty="0"/>
              <a:t>New travel </a:t>
            </a:r>
            <a:r>
              <a:rPr lang="en-US" dirty="0" smtClean="0"/>
              <a:t>path</a:t>
            </a:r>
            <a:endParaRPr lang="en-US"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9453" t="17027" r="14929" b="22456"/>
          <a:stretch/>
        </p:blipFill>
        <p:spPr>
          <a:xfrm>
            <a:off x="0" y="261340"/>
            <a:ext cx="5761822" cy="3985230"/>
          </a:xfrm>
          <a:prstGeom prst="rect">
            <a:avLst/>
          </a:prstGeom>
        </p:spPr>
      </p:pic>
      <p:sp>
        <p:nvSpPr>
          <p:cNvPr id="8" name="MB Loc"/>
          <p:cNvSpPr txBox="1"/>
          <p:nvPr/>
        </p:nvSpPr>
        <p:spPr>
          <a:xfrm>
            <a:off x="4135902" y="-1022800"/>
            <a:ext cx="4205818" cy="369332"/>
          </a:xfrm>
          <a:prstGeom prst="rect">
            <a:avLst/>
          </a:prstGeom>
          <a:noFill/>
        </p:spPr>
        <p:txBody>
          <a:bodyPr wrap="square" rtlCol="0">
            <a:spAutoFit/>
          </a:bodyPr>
          <a:lstStyle/>
          <a:p>
            <a:r>
              <a:rPr lang="en-US" sz="1800" dirty="0" smtClean="0">
                <a:solidFill>
                  <a:srgbClr val="524F50"/>
                </a:solidFill>
              </a:rPr>
              <a:t>Scheduled for Dec 2018 completion</a:t>
            </a:r>
            <a:endParaRPr lang="en-US" sz="1800" dirty="0">
              <a:solidFill>
                <a:srgbClr val="524F50"/>
              </a:solidFill>
            </a:endParaRPr>
          </a:p>
        </p:txBody>
      </p:sp>
    </p:spTree>
    <p:extLst>
      <p:ext uri="{BB962C8B-B14F-4D97-AF65-F5344CB8AC3E}">
        <p14:creationId xmlns:p14="http://schemas.microsoft.com/office/powerpoint/2010/main" val="60876678"/>
      </p:ext>
    </p:extLst>
  </p:cSld>
  <p:clrMapOvr>
    <a:masterClrMapping/>
  </p:clrMapOvr>
  <p:transition>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ric Gross Thrive">
      <a:majorFont>
        <a:latin typeface="Minion Pro"/>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ric Gross Thrive">
      <a:majorFont>
        <a:latin typeface="Minion Pro"/>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cmpd="sng">
          <a:solidFill>
            <a:srgbClr val="008599"/>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51020</TotalTime>
  <Words>4064</Words>
  <Application>Microsoft Office PowerPoint</Application>
  <PresentationFormat>On-screen Show (16:9)</PresentationFormat>
  <Paragraphs>1064</Paragraphs>
  <Slides>84</Slides>
  <Notes>81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84</vt:i4>
      </vt:variant>
    </vt:vector>
  </HeadingPairs>
  <TitlesOfParts>
    <vt:vector size="90" baseType="lpstr">
      <vt:lpstr>Arial</vt:lpstr>
      <vt:lpstr>Calibri</vt:lpstr>
      <vt:lpstr>Minion Pro</vt:lpstr>
      <vt:lpstr>Wingdings</vt:lpstr>
      <vt:lpstr>Office Theme</vt:lpstr>
      <vt:lpstr>Custom Design</vt:lpstr>
      <vt:lpstr>PowerPoint Presentation</vt:lpstr>
      <vt:lpstr>PowerPoint Presentation</vt:lpstr>
      <vt:lpstr>PowerPoint Presentation</vt:lpstr>
      <vt:lpstr>PowerPoint Presentation</vt:lpstr>
      <vt:lpstr>Our CPMC2020 Themes</vt:lpstr>
      <vt:lpstr>PowerPoint Presentation</vt:lpstr>
      <vt:lpstr>PACIFIC HEIGHTS Outpatient Only</vt:lpstr>
      <vt:lpstr>Davies Construction Update</vt:lpstr>
      <vt:lpstr>ED Expansion</vt:lpstr>
      <vt:lpstr>Seismic Separation: North Tower</vt:lpstr>
      <vt:lpstr>What’s going where</vt:lpstr>
      <vt:lpstr>Moving to Davies</vt:lpstr>
      <vt:lpstr>Davies Internal Moves</vt:lpstr>
      <vt:lpstr>Moving From Davies</vt:lpstr>
      <vt:lpstr>Mission Bernal</vt:lpstr>
      <vt:lpstr>Mission Bernal: Services I</vt:lpstr>
      <vt:lpstr>Mission Bernal: Services II</vt:lpstr>
      <vt:lpstr>Van Ness Campus</vt:lpstr>
      <vt:lpstr>Mission Bernal Opening</vt:lpstr>
      <vt:lpstr>PowerPoint Presentation</vt:lpstr>
      <vt:lpstr>Mission Bernal</vt:lpstr>
      <vt:lpstr>Van Ness Campus</vt:lpstr>
      <vt:lpstr>PACIFIC HEIGHTS Outpatient Only</vt:lpstr>
      <vt:lpstr>Transition Timeline</vt:lpstr>
      <vt:lpstr>Service Locations</vt:lpstr>
      <vt:lpstr>Mission Bernal services locations</vt:lpstr>
      <vt:lpstr>27th Street</vt:lpstr>
      <vt:lpstr>Mission Bernal: Services I</vt:lpstr>
      <vt:lpstr>Mission Bernal: Services II</vt:lpstr>
      <vt:lpstr>Mission Bernal Auxiliary Buildings: I</vt:lpstr>
      <vt:lpstr>Mission Bernal Auxiliary Buildings: II</vt:lpstr>
      <vt:lpstr>Hey. No peeking!</vt:lpstr>
      <vt:lpstr>Services Locations</vt:lpstr>
      <vt:lpstr>PAC Inpatient</vt:lpstr>
      <vt:lpstr>PAC Outpatient and Ancillaries: I</vt:lpstr>
      <vt:lpstr>PAC Outpatient and Ancillaries: II</vt:lpstr>
      <vt:lpstr>CAL Inpatient</vt:lpstr>
      <vt:lpstr>CAL Outpatient and Ancillaries: I</vt:lpstr>
      <vt:lpstr>CAL Outpatient and Ancillaries: II</vt:lpstr>
      <vt:lpstr>Saint Luke’s Outpatient and Ancillaries</vt:lpstr>
      <vt:lpstr>Saint Luke’s Outpatient and Ancillaries</vt:lpstr>
      <vt:lpstr>Saint Luke’s Outpatient and Ancillaries</vt:lpstr>
      <vt:lpstr>Welcome Video Place holder</vt:lpstr>
      <vt:lpstr>PowerPoint Presentation</vt:lpstr>
      <vt:lpstr>PowerPoint Presentation</vt:lpstr>
      <vt:lpstr>HCAHPS Place holder</vt:lpstr>
      <vt:lpstr>PowerPoint Presentation</vt:lpstr>
      <vt:lpstr>Handwashing</vt:lpstr>
      <vt:lpstr>What’s going on with the Census?</vt:lpstr>
      <vt:lpstr>Solution?</vt:lpstr>
      <vt:lpstr>PowerPoint Presentation</vt:lpstr>
      <vt:lpstr>Change</vt:lpstr>
      <vt:lpstr>What is changing  for you?</vt:lpstr>
      <vt:lpstr>What will be different in your new world</vt:lpstr>
      <vt:lpstr>Your #1 (and #2) questions  about the new hospitals:</vt:lpstr>
      <vt:lpstr>Our commitment to the City</vt:lpstr>
      <vt:lpstr>What can you do right now?</vt:lpstr>
      <vt:lpstr>Starting Feb 2018: New Shuttle  Mission Bernal  to and from  24th St. BART</vt:lpstr>
      <vt:lpstr>Where will I park?</vt:lpstr>
      <vt:lpstr>PowerPoint Presentation</vt:lpstr>
      <vt:lpstr>PowerPoint Presentation</vt:lpstr>
      <vt:lpstr>PowerPoint Presentation</vt:lpstr>
      <vt:lpstr>Perspective</vt:lpstr>
      <vt:lpstr>Practical Tips</vt:lpstr>
      <vt:lpstr>How we are going to help you through the transition</vt:lpstr>
      <vt:lpstr>Training! Training! Training!</vt:lpstr>
      <vt:lpstr>Training Schedule: Mission Bernal</vt:lpstr>
      <vt:lpstr>More about training</vt:lpstr>
      <vt:lpstr>Tools you can use</vt:lpstr>
      <vt:lpstr>Wait! There’s more!</vt:lpstr>
      <vt:lpstr>Meet your Facility Specialists</vt:lpstr>
      <vt:lpstr>Fun and Celebrations!</vt:lpstr>
      <vt:lpstr>Celebrations!</vt:lpstr>
      <vt:lpstr>CPMC Yearbook</vt:lpstr>
      <vt:lpstr>Born at CPMC?</vt:lpstr>
      <vt:lpstr>PowerPoint Presentation</vt:lpstr>
      <vt:lpstr>PowerPoint Presentation</vt:lpstr>
      <vt:lpstr>PowerPoint Presentation</vt:lpstr>
      <vt:lpstr>PowerPoint Presentation</vt:lpstr>
      <vt:lpstr>PowerPoint Presentation</vt:lpstr>
      <vt:lpstr>Our investment in the community</vt:lpstr>
      <vt:lpstr>De Marillac Academy</vt:lpstr>
      <vt:lpstr>Questions?</vt:lpstr>
      <vt:lpstr>Drawings!  Evaluation Form …and thank you!</vt:lpstr>
    </vt:vector>
  </TitlesOfParts>
  <Company>Aaron Rabideau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Gross Design</dc:creator>
  <cp:lastModifiedBy>Gross, Eric</cp:lastModifiedBy>
  <cp:revision>2188</cp:revision>
  <cp:lastPrinted>2017-08-03T20:38:07Z</cp:lastPrinted>
  <dcterms:created xsi:type="dcterms:W3CDTF">2013-10-17T20:28:19Z</dcterms:created>
  <dcterms:modified xsi:type="dcterms:W3CDTF">2018-02-06T00:28:48Z</dcterms:modified>
</cp:coreProperties>
</file>